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319" r:id="rId4"/>
    <p:sldId id="323" r:id="rId5"/>
    <p:sldId id="322" r:id="rId6"/>
    <p:sldId id="325" r:id="rId7"/>
    <p:sldId id="326" r:id="rId8"/>
    <p:sldId id="328" r:id="rId9"/>
    <p:sldId id="327" r:id="rId10"/>
    <p:sldId id="321" r:id="rId11"/>
    <p:sldId id="335" r:id="rId12"/>
    <p:sldId id="329" r:id="rId13"/>
    <p:sldId id="332" r:id="rId14"/>
    <p:sldId id="331" r:id="rId15"/>
    <p:sldId id="333" r:id="rId16"/>
    <p:sldId id="334" r:id="rId17"/>
    <p:sldId id="336" r:id="rId18"/>
    <p:sldId id="324" r:id="rId19"/>
    <p:sldId id="341" r:id="rId20"/>
    <p:sldId id="291" r:id="rId21"/>
    <p:sldId id="342" r:id="rId22"/>
    <p:sldId id="350" r:id="rId23"/>
    <p:sldId id="351" r:id="rId24"/>
    <p:sldId id="352" r:id="rId25"/>
    <p:sldId id="353" r:id="rId26"/>
    <p:sldId id="355" r:id="rId27"/>
    <p:sldId id="356" r:id="rId28"/>
    <p:sldId id="357" r:id="rId29"/>
    <p:sldId id="285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94612"/>
  </p:normalViewPr>
  <p:slideViewPr>
    <p:cSldViewPr snapToGrid="0">
      <p:cViewPr varScale="1">
        <p:scale>
          <a:sx n="114" d="100"/>
          <a:sy n="114" d="100"/>
        </p:scale>
        <p:origin x="7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BDA24C-22A1-3549-87B1-892DE3F70B5B}" type="datetimeFigureOut">
              <a:rPr lang="en-US" smtClean="0"/>
              <a:t>7/1/24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792843-621D-684C-BFF6-607460D32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1104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D0084-C2C8-5540-AAF7-C89E7253EE2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8282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D0084-C2C8-5540-AAF7-C89E7253EE2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3561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D0084-C2C8-5540-AAF7-C89E7253EE2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3482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D0084-C2C8-5540-AAF7-C89E7253EE2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7700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D0084-C2C8-5540-AAF7-C89E7253EE2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3728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D0084-C2C8-5540-AAF7-C89E7253EE2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2732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D0084-C2C8-5540-AAF7-C89E7253EE2D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960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D0084-C2C8-5540-AAF7-C89E7253EE2D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8234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D0084-C2C8-5540-AAF7-C89E7253EE2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376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D0084-C2C8-5540-AAF7-C89E7253EE2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5822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D0084-C2C8-5540-AAF7-C89E7253EE2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0746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D0084-C2C8-5540-AAF7-C89E7253EE2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6444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D0084-C2C8-5540-AAF7-C89E7253EE2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0467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D0084-C2C8-5540-AAF7-C89E7253EE2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4944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D0084-C2C8-5540-AAF7-C89E7253EE2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2669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D0084-C2C8-5540-AAF7-C89E7253EE2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0768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303EA-9A1C-F4B3-2310-3534EA81F0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B51DCD-9A12-BBA6-3F5A-023AB57E09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55F5D7-1A54-D98A-9F83-00D335B090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1AA42-045D-5F4E-9DD6-979A1291A442}" type="datetimeFigureOut">
              <a:rPr lang="en-US" smtClean="0"/>
              <a:t>7/1/24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71AECB-0533-E868-CDC6-3553ADFCD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F4F03A-0010-3979-5FC3-9F2A50A4A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1AB6E-E6AE-C044-AA7F-DD5971990D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6519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F215C7-87A0-8A90-A62D-80779934E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C20BE8-D635-41E6-DFA9-BFECD9AC5D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927D0B-2167-BA23-FBFA-53CBDF6821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1AA42-045D-5F4E-9DD6-979A1291A442}" type="datetimeFigureOut">
              <a:rPr lang="en-US" smtClean="0"/>
              <a:t>7/1/24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9F2BD3-5CD6-F9ED-8A4A-7E009A2DE5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8CD7EF-010C-90A2-F840-CB51907DA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1AB6E-E6AE-C044-AA7F-DD5971990D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1218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CB4E385-BC9C-28A2-FEE9-57B4AE3C11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17C86-26B1-76A1-0D1C-50D0CBF916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C210EA-FE63-4213-F6C5-153A72EDA9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1AA42-045D-5F4E-9DD6-979A1291A442}" type="datetimeFigureOut">
              <a:rPr lang="en-US" smtClean="0"/>
              <a:t>7/1/24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95C361-4166-7AB5-F86D-EDEF9B8E4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FEA353-9D10-1D0E-D2D6-C2781611D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1AB6E-E6AE-C044-AA7F-DD5971990D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9692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A9C76F-2499-5FE1-665A-01F8FBF8A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E7E5E7-59F4-9DBF-9C9D-ED1D26076C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CD1A25-CD00-4CE8-7B96-369A3D788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1AA42-045D-5F4E-9DD6-979A1291A442}" type="datetimeFigureOut">
              <a:rPr lang="en-US" smtClean="0"/>
              <a:t>7/1/24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E5E441-89F5-F13C-D81E-D2C1596FF6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2ADF21-FF2D-F4BD-6BA7-2ACEC3E7E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1AB6E-E6AE-C044-AA7F-DD5971990D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8397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0DDF2-70C0-8B4B-BE8E-F763DF839C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E8250E-B9CA-3323-F8D0-E8FF68DF4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A48548-9A03-F1F7-491D-75DCF15550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1AA42-045D-5F4E-9DD6-979A1291A442}" type="datetimeFigureOut">
              <a:rPr lang="en-US" smtClean="0"/>
              <a:t>7/1/24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C0E3EE-E222-3610-7BC9-456735AF7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01FF11-64F2-3D58-59E7-84E8C4824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1AB6E-E6AE-C044-AA7F-DD5971990D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5891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DDB91D-DB86-17D1-DA59-8DAD5259B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B0BF3A-D2F7-54E1-2D7B-CB4EA64F53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918B31-45EF-11E0-006F-CF436E9DE4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D22F5D-BA08-3B09-9B7E-E0022B57B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1AA42-045D-5F4E-9DD6-979A1291A442}" type="datetimeFigureOut">
              <a:rPr lang="en-US" smtClean="0"/>
              <a:t>7/1/24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43DC6F-84AB-1270-E79D-8D95650BA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C10C93-5145-F6C0-AE03-4C4BA76686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1AB6E-E6AE-C044-AA7F-DD5971990D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5136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136E5-A189-C5F9-43B6-8DF047B2B2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34426C-C708-70F9-39EA-A575A8A299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7B326A-F5F1-CA14-26B5-8A2B80EB2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3C33AD-DB29-BC53-7F2D-3731A1E601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A51BE67-2BE1-C815-C7E3-447EECEE6A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981F9F-683E-DAA5-72D0-44A143C2C2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1AA42-045D-5F4E-9DD6-979A1291A442}" type="datetimeFigureOut">
              <a:rPr lang="en-US" smtClean="0"/>
              <a:t>7/1/24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BC7588A-64BA-D771-A074-075F02456D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A46516-2B30-DAC5-1693-1BEC6A748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1AB6E-E6AE-C044-AA7F-DD5971990D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6923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82C56-0AE9-93E1-B30D-97703E3E3C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E9927F-70AB-758F-16AC-F1B9598428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1AA42-045D-5F4E-9DD6-979A1291A442}" type="datetimeFigureOut">
              <a:rPr lang="en-US" smtClean="0"/>
              <a:t>7/1/24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723EC1-C292-3EE3-149C-043079AB7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DC2C91-BE84-96A2-6910-D65816EA6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1AB6E-E6AE-C044-AA7F-DD5971990D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6312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345203-22B4-8E73-EEF4-9E4C2E1687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1AA42-045D-5F4E-9DD6-979A1291A442}" type="datetimeFigureOut">
              <a:rPr lang="en-US" smtClean="0"/>
              <a:t>7/1/24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31C4B2-F0C2-B120-675E-357341D1B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240DAB-DF8E-C0CD-B7A0-D650CD1C6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1AB6E-E6AE-C044-AA7F-DD5971990D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9309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FA094A-9712-F0BD-A220-BB9FF5446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561C22-346B-AE09-789E-94D16A1B79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A93DE8-6459-1EBA-9CE5-37C120C1BF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A711B7-99B5-E5D0-AF97-3ABF8C528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1AA42-045D-5F4E-9DD6-979A1291A442}" type="datetimeFigureOut">
              <a:rPr lang="en-US" smtClean="0"/>
              <a:t>7/1/24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E452AF-64A9-0D5B-5BF1-76D1BEF93D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E0F27A-9536-02EA-E238-ED4D7B5C4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1AB6E-E6AE-C044-AA7F-DD5971990D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8817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8920D-C952-84E6-4F7C-CCF4E32E2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3A539EF-C6E3-A478-A3A8-B1CC1B3E35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141F7E-5847-A6CE-2AF1-C6173CB001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FB9478-BF99-C14A-37A1-2656EA489B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1AA42-045D-5F4E-9DD6-979A1291A442}" type="datetimeFigureOut">
              <a:rPr lang="en-US" smtClean="0"/>
              <a:t>7/1/24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5BE7B2-D326-DEE5-9083-B942EA158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7C889C-32E6-12A9-3A77-5BEE67EF96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1AB6E-E6AE-C044-AA7F-DD5971990D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4341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131F7A2-D2CE-602E-A827-C110CBF0D8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6D5688-BE59-5CC6-456F-3CB48D9B81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3F3FFA-9B63-54EE-20F8-F5E9139CD3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981AA42-045D-5F4E-9DD6-979A1291A442}" type="datetimeFigureOut">
              <a:rPr lang="en-US" smtClean="0"/>
              <a:t>7/1/24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0057A9-048A-2B16-AE75-DD662A0392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50E220-40B6-9FD1-FF39-D5D000EE4B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F31AB6E-E6AE-C044-AA7F-DD5971990D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329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studio.com/wp-content/uploads/2015/02/rmarkdown-cheatsheet.pdf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kaggle.com/datasets/NUFORC/ufo-sightings" TargetMode="External"/><Relationship Id="rId3" Type="http://schemas.openxmlformats.org/officeDocument/2006/relationships/hyperlink" Target="https://www.kaggle.com/datasets/shariful07/student-mental-health" TargetMode="External"/><Relationship Id="rId7" Type="http://schemas.openxmlformats.org/officeDocument/2006/relationships/hyperlink" Target="https://www.kaggle.com/datasets/kumarajarshi/life-expectancy-who" TargetMode="External"/><Relationship Id="rId2" Type="http://schemas.openxmlformats.org/officeDocument/2006/relationships/hyperlink" Target="https://www.kaggle.com/datasets/conorvaneden/best-songs-on-spotify-for-every-year-2000-2023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kaggle.com/datasets/nilimajauhari/glassdoor-analyze-gender-pay-gap" TargetMode="External"/><Relationship Id="rId5" Type="http://schemas.openxmlformats.org/officeDocument/2006/relationships/hyperlink" Target="https://www.kaggle.com/datasets/danbraswell/temporary-us-births" TargetMode="External"/><Relationship Id="rId10" Type="http://schemas.openxmlformats.org/officeDocument/2006/relationships/hyperlink" Target="https://www.kaggle.com/datasets/arashnic/fitbit" TargetMode="External"/><Relationship Id="rId4" Type="http://schemas.openxmlformats.org/officeDocument/2006/relationships/hyperlink" Target="https://www.kaggle.com/datasets/mathchi/diabetes-data-set" TargetMode="External"/><Relationship Id="rId9" Type="http://schemas.openxmlformats.org/officeDocument/2006/relationships/hyperlink" Target="https://www.kaggle.com/datasets/utkarshx27/bladder-cancer-recurrences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DFA0465B-58A0-5C73-8B2C-44F05E5D1B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r>
              <a:rPr lang="en-US" dirty="0"/>
              <a:t>UNIQ+ R COURSE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666688AD-40B3-6AE3-1490-5767A13847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585649"/>
          </a:xfrm>
        </p:spPr>
        <p:txBody>
          <a:bodyPr>
            <a:normAutofit/>
          </a:bodyPr>
          <a:lstStyle/>
          <a:p>
            <a:r>
              <a:rPr lang="en-US" dirty="0"/>
              <a:t>Monday 15</a:t>
            </a:r>
            <a:r>
              <a:rPr lang="en-US" baseline="30000" dirty="0"/>
              <a:t>th</a:t>
            </a:r>
            <a:r>
              <a:rPr lang="en-US" dirty="0"/>
              <a:t> July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C4AC048A-C23E-11A4-650A-A1C12C451F9C}"/>
              </a:ext>
            </a:extLst>
          </p:cNvPr>
          <p:cNvSpPr txBox="1">
            <a:spLocks/>
          </p:cNvSpPr>
          <p:nvPr/>
        </p:nvSpPr>
        <p:spPr>
          <a:xfrm>
            <a:off x="2133600" y="5865606"/>
            <a:ext cx="9144000" cy="5856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/>
              <a:t>Oxford 2024</a:t>
            </a:r>
          </a:p>
        </p:txBody>
      </p:sp>
    </p:spTree>
    <p:extLst>
      <p:ext uri="{BB962C8B-B14F-4D97-AF65-F5344CB8AC3E}">
        <p14:creationId xmlns:p14="http://schemas.microsoft.com/office/powerpoint/2010/main" val="39385391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56D915A-405F-1422-525D-5A8554EA1EA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07511" y="919163"/>
            <a:ext cx="7772400" cy="518160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29942C6-C447-6B2A-F792-28C0E9B320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028" y="3713163"/>
            <a:ext cx="9144000" cy="238760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Let´s practice!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2FD659F4-2226-AB3E-BD7E-31DF57F28CFE}"/>
              </a:ext>
            </a:extLst>
          </p:cNvPr>
          <p:cNvSpPr txBox="1">
            <a:spLocks/>
          </p:cNvSpPr>
          <p:nvPr/>
        </p:nvSpPr>
        <p:spPr>
          <a:xfrm>
            <a:off x="2133600" y="5865606"/>
            <a:ext cx="9144000" cy="5856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610B04-9859-B080-E36A-DDCCA064953F}"/>
              </a:ext>
            </a:extLst>
          </p:cNvPr>
          <p:cNvSpPr txBox="1"/>
          <p:nvPr/>
        </p:nvSpPr>
        <p:spPr>
          <a:xfrm>
            <a:off x="9828028" y="6596390"/>
            <a:ext cx="404303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100" b="0" i="0" u="none" strike="noStrike" dirty="0">
                <a:effectLst/>
                <a:latin typeface="Proxima Nova"/>
              </a:rPr>
              <a:t>Image by </a:t>
            </a:r>
            <a:r>
              <a:rPr lang="en-GB" sz="1100" b="0" i="0" u="none" strike="noStrike" dirty="0" err="1">
                <a:effectLst/>
                <a:latin typeface="Proxima Nova"/>
              </a:rPr>
              <a:t>lucabravo</a:t>
            </a:r>
            <a:r>
              <a:rPr lang="en-GB" sz="1100" b="0" i="0" u="none" strike="noStrike" dirty="0">
                <a:effectLst/>
                <a:latin typeface="Proxima Nova"/>
              </a:rPr>
              <a:t> on </a:t>
            </a:r>
            <a:r>
              <a:rPr lang="en-GB" sz="1100" b="0" i="0" u="none" strike="noStrike" dirty="0" err="1">
                <a:effectLst/>
                <a:latin typeface="Proxima Nova"/>
              </a:rPr>
              <a:t>Freepik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9061908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942C6-C447-6B2A-F792-28C0E9B320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LOOPS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C29C8A-97C1-89BD-EF5E-9E6701A71A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585649"/>
          </a:xfrm>
        </p:spPr>
        <p:txBody>
          <a:bodyPr>
            <a:normAutofit/>
          </a:bodyPr>
          <a:lstStyle/>
          <a:p>
            <a:r>
              <a:rPr lang="en-US" dirty="0"/>
              <a:t>Thursday 8</a:t>
            </a:r>
            <a:r>
              <a:rPr lang="en-US" baseline="30000" dirty="0"/>
              <a:t>th</a:t>
            </a:r>
            <a:r>
              <a:rPr lang="en-US" dirty="0"/>
              <a:t> July</a:t>
            </a:r>
          </a:p>
        </p:txBody>
      </p:sp>
    </p:spTree>
    <p:extLst>
      <p:ext uri="{BB962C8B-B14F-4D97-AF65-F5344CB8AC3E}">
        <p14:creationId xmlns:p14="http://schemas.microsoft.com/office/powerpoint/2010/main" val="24277074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F660B-975C-EF06-151E-9C027A7B6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Loops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BB52FDF-F823-F816-F609-F973BA6879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Programming instruction that repeats a chunk of code until a specific condition is reached. The loop executes a code block again and again until no further action is required. </a:t>
            </a:r>
          </a:p>
          <a:p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Iteration: repetition of a process. Each time the code block within the code is executed is called iteration.</a:t>
            </a:r>
          </a:p>
          <a:p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Loops are great tools to play around with code and gain a deeper understanding of R.</a:t>
            </a:r>
          </a:p>
          <a:p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We will see for loops and while loops</a:t>
            </a:r>
            <a:endParaRPr lang="en-US" dirty="0">
              <a:latin typeface="Courier New" panose="02070309020205020404" pitchFamily="49" charset="0"/>
              <a:ea typeface="Yu Gothic" panose="020B0400000000000000" pitchFamily="34" charset="-128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43478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F660B-975C-EF06-151E-9C027A7B6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Loops: for-loops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BB52FDF-F823-F816-F609-F973BA6879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Used to iterate over a sequence.</a:t>
            </a:r>
          </a:p>
          <a:p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Perform same action for each item in a list of things.</a:t>
            </a:r>
          </a:p>
          <a:p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Syntax: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for (</a:t>
            </a:r>
            <a:r>
              <a:rPr lang="en-US" dirty="0" err="1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val</a:t>
            </a:r>
            <a:r>
              <a:rPr lang="en-US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 in sequence)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{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statement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}</a:t>
            </a:r>
          </a:p>
          <a:p>
            <a:pPr marL="9525" lvl="1" indent="0">
              <a:buNone/>
            </a:pPr>
            <a:endParaRPr lang="en-US" dirty="0">
              <a:latin typeface="Courier New" panose="02070309020205020404" pitchFamily="49" charset="0"/>
              <a:ea typeface="Yu Gothic" panose="020B0400000000000000" pitchFamily="34" charset="-128"/>
              <a:cs typeface="Courier New" panose="02070309020205020404" pitchFamily="49" charset="0"/>
            </a:endParaRPr>
          </a:p>
          <a:p>
            <a:pPr marL="9525" lvl="1" indent="0">
              <a:buNone/>
            </a:pPr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Where the sequence can be a vector or a list</a:t>
            </a:r>
            <a:r>
              <a:rPr lang="en-GB" b="0" i="0" u="none" strike="noStrike" dirty="0">
                <a:solidFill>
                  <a:srgbClr val="212529"/>
                </a:solidFill>
                <a:effectLst/>
                <a:latin typeface="SSP Local"/>
              </a:rPr>
              <a:t> </a:t>
            </a:r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and </a:t>
            </a:r>
            <a:r>
              <a:rPr lang="en-US" dirty="0" err="1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val</a:t>
            </a:r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 takes a different value each time during the loop. The same statement is evaluated in every iteration.</a:t>
            </a:r>
          </a:p>
        </p:txBody>
      </p:sp>
    </p:spTree>
    <p:extLst>
      <p:ext uri="{BB962C8B-B14F-4D97-AF65-F5344CB8AC3E}">
        <p14:creationId xmlns:p14="http://schemas.microsoft.com/office/powerpoint/2010/main" val="36197141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F660B-975C-EF06-151E-9C027A7B6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Loops: for-loops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7169887-3B25-DBB9-618C-7B81B2642561}"/>
              </a:ext>
            </a:extLst>
          </p:cNvPr>
          <p:cNvSpPr txBox="1"/>
          <p:nvPr/>
        </p:nvSpPr>
        <p:spPr>
          <a:xfrm>
            <a:off x="852184" y="1490254"/>
            <a:ext cx="5836854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genes = c(“PI3K”, “FOXO”, “VLDL”, ”LIPC”)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for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in genes)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print(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[1] "PI3K”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[1] "FOXO" 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[1] "VLDL" 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[1] "LIPC"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16254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F660B-975C-EF06-151E-9C027A7B6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Loops: while-loops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BB52FDF-F823-F816-F609-F973BA6879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Used to iterate indefinitely as long as certain logical condition is TRUE.</a:t>
            </a:r>
          </a:p>
          <a:p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It is called condition-controlled loop.</a:t>
            </a:r>
          </a:p>
          <a:p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Syntax: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while (condition)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{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statement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}</a:t>
            </a:r>
          </a:p>
          <a:p>
            <a:pPr marL="9525" lvl="1" indent="0">
              <a:buNone/>
            </a:pPr>
            <a:endParaRPr lang="en-US" dirty="0">
              <a:latin typeface="Courier New" panose="02070309020205020404" pitchFamily="49" charset="0"/>
              <a:ea typeface="Yu Gothic" panose="020B0400000000000000" pitchFamily="34" charset="-128"/>
              <a:cs typeface="Courier New" panose="020703090202050204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AC252DC-E0A7-23EA-3AA2-165549251AEA}"/>
              </a:ext>
            </a:extLst>
          </p:cNvPr>
          <p:cNvSpPr/>
          <p:nvPr/>
        </p:nvSpPr>
        <p:spPr>
          <a:xfrm>
            <a:off x="1348560" y="4061637"/>
            <a:ext cx="10515599" cy="456093"/>
          </a:xfrm>
          <a:prstGeom prst="rect">
            <a:avLst/>
          </a:prstGeom>
          <a:solidFill>
            <a:schemeClr val="accent1">
              <a:alpha val="17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59581E-5F94-4986-90BD-6BD8C15365C5}"/>
              </a:ext>
            </a:extLst>
          </p:cNvPr>
          <p:cNvSpPr txBox="1"/>
          <p:nvPr/>
        </p:nvSpPr>
        <p:spPr>
          <a:xfrm>
            <a:off x="7199341" y="4219537"/>
            <a:ext cx="4769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Loop body. Executed as long as condition is TRUE</a:t>
            </a:r>
          </a:p>
        </p:txBody>
      </p:sp>
    </p:spTree>
    <p:extLst>
      <p:ext uri="{BB962C8B-B14F-4D97-AF65-F5344CB8AC3E}">
        <p14:creationId xmlns:p14="http://schemas.microsoft.com/office/powerpoint/2010/main" val="25704992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F660B-975C-EF06-151E-9C027A7B6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Loops: while-loops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9E02B41F-1BB6-90EE-3DC6-9CD0E6C25F6B}"/>
              </a:ext>
            </a:extLst>
          </p:cNvPr>
          <p:cNvCxnSpPr>
            <a:cxnSpLocks/>
          </p:cNvCxnSpPr>
          <p:nvPr/>
        </p:nvCxnSpPr>
        <p:spPr>
          <a:xfrm>
            <a:off x="7172486" y="1774341"/>
            <a:ext cx="0" cy="3810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Diamond 4">
            <a:extLst>
              <a:ext uri="{FF2B5EF4-FFF2-40B4-BE49-F238E27FC236}">
                <a16:creationId xmlns:a16="http://schemas.microsoft.com/office/drawing/2014/main" id="{A9448095-7E3A-DC25-8BC3-FAA948CEBBAA}"/>
              </a:ext>
            </a:extLst>
          </p:cNvPr>
          <p:cNvSpPr/>
          <p:nvPr/>
        </p:nvSpPr>
        <p:spPr>
          <a:xfrm>
            <a:off x="6096000" y="2261560"/>
            <a:ext cx="2152974" cy="899968"/>
          </a:xfrm>
          <a:prstGeom prst="diamond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condition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D1C2C3D-56CB-AB2E-4E01-5FEAB6D08375}"/>
              </a:ext>
            </a:extLst>
          </p:cNvPr>
          <p:cNvCxnSpPr>
            <a:cxnSpLocks/>
          </p:cNvCxnSpPr>
          <p:nvPr/>
        </p:nvCxnSpPr>
        <p:spPr>
          <a:xfrm flipH="1">
            <a:off x="7172487" y="3270118"/>
            <a:ext cx="2795" cy="160827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18A2619-E55F-A080-8226-42D5611C0F95}"/>
              </a:ext>
            </a:extLst>
          </p:cNvPr>
          <p:cNvSpPr txBox="1"/>
          <p:nvPr/>
        </p:nvSpPr>
        <p:spPr>
          <a:xfrm>
            <a:off x="6831688" y="3864950"/>
            <a:ext cx="681597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TRUE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84FB2AF-7B4D-E12B-A3DE-B6485AB3B6C1}"/>
              </a:ext>
            </a:extLst>
          </p:cNvPr>
          <p:cNvSpPr/>
          <p:nvPr/>
        </p:nvSpPr>
        <p:spPr>
          <a:xfrm>
            <a:off x="6448586" y="4989031"/>
            <a:ext cx="1447800" cy="675167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statement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51100F0-AB7C-E0CD-AC1D-6C232BED955D}"/>
              </a:ext>
            </a:extLst>
          </p:cNvPr>
          <p:cNvCxnSpPr>
            <a:cxnSpLocks/>
          </p:cNvCxnSpPr>
          <p:nvPr/>
        </p:nvCxnSpPr>
        <p:spPr>
          <a:xfrm>
            <a:off x="4894520" y="2700911"/>
            <a:ext cx="0" cy="258678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3887197-3875-E77F-7039-246B2F4B1D68}"/>
              </a:ext>
            </a:extLst>
          </p:cNvPr>
          <p:cNvCxnSpPr>
            <a:cxnSpLocks/>
          </p:cNvCxnSpPr>
          <p:nvPr/>
        </p:nvCxnSpPr>
        <p:spPr>
          <a:xfrm>
            <a:off x="4894520" y="2716791"/>
            <a:ext cx="1112794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705A7DD8-E515-B4EB-1B93-2B93702D01C1}"/>
              </a:ext>
            </a:extLst>
          </p:cNvPr>
          <p:cNvSpPr/>
          <p:nvPr/>
        </p:nvSpPr>
        <p:spPr>
          <a:xfrm>
            <a:off x="10375448" y="5378452"/>
            <a:ext cx="1447800" cy="40005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Exit loop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DDF22C0-F3CC-72AA-C56E-1CF7E1B5A47E}"/>
              </a:ext>
            </a:extLst>
          </p:cNvPr>
          <p:cNvGrpSpPr/>
          <p:nvPr/>
        </p:nvGrpSpPr>
        <p:grpSpPr>
          <a:xfrm>
            <a:off x="8400480" y="2711544"/>
            <a:ext cx="2791234" cy="2621840"/>
            <a:chOff x="4706624" y="2086340"/>
            <a:chExt cx="2791234" cy="2621840"/>
          </a:xfrm>
        </p:grpSpPr>
        <p:sp>
          <p:nvSpPr>
            <p:cNvPr id="6" name="Bent Up Arrow 5">
              <a:extLst>
                <a:ext uri="{FF2B5EF4-FFF2-40B4-BE49-F238E27FC236}">
                  <a16:creationId xmlns:a16="http://schemas.microsoft.com/office/drawing/2014/main" id="{6A8C289E-97B0-FF0E-36F3-48F409557282}"/>
                </a:ext>
              </a:extLst>
            </p:cNvPr>
            <p:cNvSpPr/>
            <p:nvPr/>
          </p:nvSpPr>
          <p:spPr>
            <a:xfrm rot="10800000" flipH="1">
              <a:off x="4706624" y="2086340"/>
              <a:ext cx="2758318" cy="95811"/>
            </a:xfrm>
            <a:prstGeom prst="bentUpArrow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5C82BC0-0F08-41DE-4891-58ADF3CFE291}"/>
                </a:ext>
              </a:extLst>
            </p:cNvPr>
            <p:cNvSpPr txBox="1"/>
            <p:nvPr/>
          </p:nvSpPr>
          <p:spPr>
            <a:xfrm>
              <a:off x="7313127" y="2117456"/>
              <a:ext cx="184731" cy="3693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none" rtlCol="0">
              <a:spAutoFit/>
            </a:bodyPr>
            <a:lstStyle/>
            <a:p>
              <a:endParaRPr 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716C732C-E901-9A0B-706C-D5B13EF7218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436759" y="2101965"/>
              <a:ext cx="11388" cy="260621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D8D32CEC-6EAD-18AF-DD58-02FF0786671E}"/>
              </a:ext>
            </a:extLst>
          </p:cNvPr>
          <p:cNvSpPr txBox="1"/>
          <p:nvPr/>
        </p:nvSpPr>
        <p:spPr>
          <a:xfrm>
            <a:off x="9202986" y="2514212"/>
            <a:ext cx="726353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FALSE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D1E07F7B-07AB-D6B5-43CE-3CE200C6DBB9}"/>
              </a:ext>
            </a:extLst>
          </p:cNvPr>
          <p:cNvCxnSpPr>
            <a:cxnSpLocks/>
          </p:cNvCxnSpPr>
          <p:nvPr/>
        </p:nvCxnSpPr>
        <p:spPr>
          <a:xfrm flipH="1">
            <a:off x="4894520" y="5287700"/>
            <a:ext cx="1401663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A7169887-3B25-DBB9-618C-7B81B2642561}"/>
              </a:ext>
            </a:extLst>
          </p:cNvPr>
          <p:cNvSpPr txBox="1"/>
          <p:nvPr/>
        </p:nvSpPr>
        <p:spPr>
          <a:xfrm>
            <a:off x="900720" y="1593862"/>
            <a:ext cx="2114681" cy="61863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latin typeface="Courier New" panose="02070309020205020404" pitchFamily="49" charset="0"/>
                <a:cs typeface="Courier New" panose="02070309020205020404" pitchFamily="49" charset="0"/>
              </a:rPr>
              <a:t>x = 0</a:t>
            </a:r>
          </a:p>
          <a:p>
            <a:endParaRPr lang="es-E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s-ES" dirty="0" err="1"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s-ES" dirty="0">
                <a:latin typeface="Courier New" panose="02070309020205020404" pitchFamily="49" charset="0"/>
                <a:cs typeface="Courier New" panose="02070309020205020404" pitchFamily="49" charset="0"/>
              </a:rPr>
              <a:t> (x &lt; 10)</a:t>
            </a:r>
          </a:p>
          <a:p>
            <a:r>
              <a:rPr lang="es-ES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s-ES" dirty="0">
                <a:latin typeface="Courier New" panose="02070309020205020404" pitchFamily="49" charset="0"/>
                <a:cs typeface="Courier New" panose="02070309020205020404" pitchFamily="49" charset="0"/>
              </a:rPr>
              <a:t>  x = x + 1</a:t>
            </a:r>
          </a:p>
          <a:p>
            <a:r>
              <a:rPr lang="es-ES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s-E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lang="es-ES" dirty="0">
                <a:latin typeface="Courier New" panose="02070309020205020404" pitchFamily="49" charset="0"/>
                <a:cs typeface="Courier New" panose="02070309020205020404" pitchFamily="49" charset="0"/>
              </a:rPr>
              <a:t> (x)</a:t>
            </a:r>
          </a:p>
          <a:p>
            <a:r>
              <a:rPr lang="es-ES" dirty="0"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</a:p>
          <a:p>
            <a:endParaRPr lang="es-E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[1] 1 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[1] 2 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[1] 3 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[1] 4 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[1] 5 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[1] 6 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[1] 7 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[1] 8 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[1] 9 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[1] 10</a:t>
            </a:r>
            <a:endParaRPr lang="es-E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s-E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s-E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s-E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025" name="Picture 1">
            <a:extLst>
              <a:ext uri="{FF2B5EF4-FFF2-40B4-BE49-F238E27FC236}">
                <a16:creationId xmlns:a16="http://schemas.microsoft.com/office/drawing/2014/main" id="{646D23D1-3E3D-8E95-9C67-59407FFABF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08000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7455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4" grpId="0" animBg="1"/>
      <p:bldP spid="18" grpId="0" animBg="1"/>
      <p:bldP spid="25" grpId="0" animBg="1"/>
      <p:bldP spid="10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942C6-C447-6B2A-F792-28C0E9B320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028" y="3713163"/>
            <a:ext cx="9144000" cy="238760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Let´s practice!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2FD659F4-2226-AB3E-BD7E-31DF57F28CFE}"/>
              </a:ext>
            </a:extLst>
          </p:cNvPr>
          <p:cNvSpPr txBox="1">
            <a:spLocks/>
          </p:cNvSpPr>
          <p:nvPr/>
        </p:nvSpPr>
        <p:spPr>
          <a:xfrm>
            <a:off x="2133600" y="5865606"/>
            <a:ext cx="9144000" cy="5856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610B04-9859-B080-E36A-DDCCA064953F}"/>
              </a:ext>
            </a:extLst>
          </p:cNvPr>
          <p:cNvSpPr txBox="1"/>
          <p:nvPr/>
        </p:nvSpPr>
        <p:spPr>
          <a:xfrm>
            <a:off x="9146216" y="6469812"/>
            <a:ext cx="404303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b="0" i="0" u="none" strike="noStrike" dirty="0">
                <a:effectLst/>
                <a:latin typeface="Proxima Nova"/>
              </a:rPr>
              <a:t>Image by </a:t>
            </a:r>
            <a:r>
              <a:rPr lang="en-GB" sz="1600" b="0" i="0" u="none" strike="noStrike" dirty="0" err="1">
                <a:effectLst/>
                <a:latin typeface="Proxima Nova"/>
              </a:rPr>
              <a:t>lucabravo</a:t>
            </a:r>
            <a:r>
              <a:rPr lang="en-GB" sz="1600" b="0" i="0" u="none" strike="noStrike" dirty="0">
                <a:effectLst/>
                <a:latin typeface="Proxima Nova"/>
              </a:rPr>
              <a:t> on </a:t>
            </a:r>
            <a:r>
              <a:rPr lang="en-GB" sz="1600" b="0" i="0" u="none" strike="noStrike" dirty="0" err="1">
                <a:effectLst/>
                <a:latin typeface="Proxima Nova"/>
              </a:rPr>
              <a:t>Freepik</a:t>
            </a:r>
            <a:endParaRPr lang="en-US" sz="16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C7F63EF-581D-FBA9-8BF1-52DFFBA3A74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659911" y="1114427"/>
            <a:ext cx="7772400" cy="5181600"/>
          </a:xfrm>
          <a:prstGeom prst="rect">
            <a:avLst/>
          </a:prstGeom>
          <a:noFill/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B29D5D4B-1290-D2A7-8FDD-EC10609DA708}"/>
              </a:ext>
            </a:extLst>
          </p:cNvPr>
          <p:cNvSpPr txBox="1">
            <a:spLocks/>
          </p:cNvSpPr>
          <p:nvPr/>
        </p:nvSpPr>
        <p:spPr>
          <a:xfrm>
            <a:off x="836428" y="3865563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bg1"/>
                </a:solidFill>
              </a:rPr>
              <a:t>Let´s practice!</a:t>
            </a:r>
          </a:p>
        </p:txBody>
      </p:sp>
    </p:spTree>
    <p:extLst>
      <p:ext uri="{BB962C8B-B14F-4D97-AF65-F5344CB8AC3E}">
        <p14:creationId xmlns:p14="http://schemas.microsoft.com/office/powerpoint/2010/main" val="32174187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942C6-C447-6B2A-F792-28C0E9B320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FUNCTIONS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C29C8A-97C1-89BD-EF5E-9E6701A71A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585649"/>
          </a:xfrm>
        </p:spPr>
        <p:txBody>
          <a:bodyPr>
            <a:normAutofit/>
          </a:bodyPr>
          <a:lstStyle/>
          <a:p>
            <a:r>
              <a:rPr lang="en-US" dirty="0"/>
              <a:t>Friday 8</a:t>
            </a:r>
            <a:r>
              <a:rPr lang="en-US" baseline="30000" dirty="0"/>
              <a:t>th</a:t>
            </a:r>
            <a:r>
              <a:rPr lang="en-US" dirty="0"/>
              <a:t> July</a:t>
            </a:r>
          </a:p>
        </p:txBody>
      </p:sp>
    </p:spTree>
    <p:extLst>
      <p:ext uri="{BB962C8B-B14F-4D97-AF65-F5344CB8AC3E}">
        <p14:creationId xmlns:p14="http://schemas.microsoft.com/office/powerpoint/2010/main" val="40235734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F660B-975C-EF06-151E-9C027A7B6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BB52FDF-F823-F816-F609-F973BA6879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Set of statements organized together to perform a specific task. </a:t>
            </a:r>
          </a:p>
          <a:p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R has a large number of in-built functions. Everything is a function really!</a:t>
            </a:r>
          </a:p>
          <a:p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Syntax:</a:t>
            </a:r>
          </a:p>
          <a:p>
            <a:pPr marL="457200" lvl="1" indent="0">
              <a:buNone/>
            </a:pPr>
            <a:r>
              <a:rPr lang="en-US" dirty="0" err="1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function.name</a:t>
            </a:r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 = function (arg1, arg2, …)</a:t>
            </a:r>
          </a:p>
          <a:p>
            <a:pPr marL="457200" lvl="1" indent="0">
              <a:buNone/>
            </a:pPr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{</a:t>
            </a:r>
          </a:p>
          <a:p>
            <a:pPr marL="457200" lvl="1" indent="0">
              <a:buNone/>
            </a:pPr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	function body</a:t>
            </a:r>
          </a:p>
          <a:p>
            <a:pPr marL="457200" lvl="1" indent="0">
              <a:buNone/>
            </a:pPr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2226453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3D80528B-AE18-D7D3-06F0-C4D040C08B36}"/>
              </a:ext>
            </a:extLst>
          </p:cNvPr>
          <p:cNvSpPr txBox="1"/>
          <p:nvPr/>
        </p:nvSpPr>
        <p:spPr>
          <a:xfrm>
            <a:off x="781878" y="914400"/>
            <a:ext cx="10588487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MORNING</a:t>
            </a:r>
          </a:p>
          <a:p>
            <a:endParaRPr lang="en-US" sz="2800" b="1" dirty="0"/>
          </a:p>
          <a:p>
            <a:pPr marL="758825" indent="-261938">
              <a:buFont typeface="Arial" panose="020B0604020202020204" pitchFamily="34" charset="0"/>
              <a:buChar char="•"/>
            </a:pPr>
            <a:r>
              <a:rPr lang="en-US" dirty="0"/>
              <a:t>Conditionals</a:t>
            </a:r>
          </a:p>
          <a:p>
            <a:pPr marL="758825" indent="-261938">
              <a:buFont typeface="Arial" panose="020B0604020202020204" pitchFamily="34" charset="0"/>
              <a:buChar char="•"/>
            </a:pPr>
            <a:r>
              <a:rPr lang="en-US" dirty="0"/>
              <a:t>Loops</a:t>
            </a:r>
          </a:p>
          <a:p>
            <a:pPr marL="758825" indent="-261938">
              <a:buFont typeface="Arial" panose="020B0604020202020204" pitchFamily="34" charset="0"/>
              <a:buChar char="•"/>
            </a:pPr>
            <a:r>
              <a:rPr lang="en-US" dirty="0"/>
              <a:t>Exercise and discussion</a:t>
            </a:r>
          </a:p>
          <a:p>
            <a:pPr marL="758825" indent="-261938">
              <a:buFont typeface="Arial" panose="020B0604020202020204" pitchFamily="34" charset="0"/>
              <a:buChar char="•"/>
            </a:pPr>
            <a:r>
              <a:rPr lang="en-US" dirty="0"/>
              <a:t>Functions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sz="2800" b="1" dirty="0"/>
              <a:t>AFTERNOON</a:t>
            </a:r>
            <a:endParaRPr lang="en-US" sz="2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58825" indent="-261938">
              <a:buFont typeface="Arial" panose="020B0604020202020204" pitchFamily="34" charset="0"/>
              <a:buChar char="•"/>
            </a:pPr>
            <a:r>
              <a:rPr lang="en-US" dirty="0"/>
              <a:t>R</a:t>
            </a:r>
            <a:r>
              <a:rPr lang="en-GB" sz="1800" dirty="0" err="1">
                <a:solidFill>
                  <a:srgbClr val="00000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eproducible</a:t>
            </a:r>
            <a:r>
              <a:rPr lang="en-GB" sz="1800" dirty="0">
                <a:solidFill>
                  <a:srgbClr val="00000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 data analysis (commenting, </a:t>
            </a:r>
            <a:r>
              <a:rPr lang="en-GB" sz="1800" dirty="0" err="1">
                <a:solidFill>
                  <a:srgbClr val="00000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Rmarkdown</a:t>
            </a:r>
            <a:r>
              <a:rPr lang="en-GB" sz="1800" dirty="0">
                <a:solidFill>
                  <a:srgbClr val="00000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) </a:t>
            </a:r>
            <a:endParaRPr lang="en-US" dirty="0"/>
          </a:p>
          <a:p>
            <a:pPr marL="758825" indent="-261938">
              <a:buFont typeface="Arial" panose="020B0604020202020204" pitchFamily="34" charset="0"/>
              <a:buChar char="•"/>
            </a:pPr>
            <a:r>
              <a:rPr lang="en-US" dirty="0"/>
              <a:t>Intro to datasets for projects</a:t>
            </a:r>
          </a:p>
        </p:txBody>
      </p:sp>
    </p:spTree>
    <p:extLst>
      <p:ext uri="{BB962C8B-B14F-4D97-AF65-F5344CB8AC3E}">
        <p14:creationId xmlns:p14="http://schemas.microsoft.com/office/powerpoint/2010/main" val="34769274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DE6BA-9E55-BFBE-F57B-6BA059D71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Loop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9784C-C3D7-D44E-4617-D71B0680E4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apply()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lapply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mapply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can be used instead of the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loop – effectively the same result, but syntactically easier sometimes</a:t>
            </a:r>
          </a:p>
          <a:p>
            <a:pPr lvl="1"/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3167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942C6-C447-6B2A-F792-28C0E9B320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028" y="3713163"/>
            <a:ext cx="9144000" cy="238760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Let´s practice!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2FD659F4-2226-AB3E-BD7E-31DF57F28CFE}"/>
              </a:ext>
            </a:extLst>
          </p:cNvPr>
          <p:cNvSpPr txBox="1">
            <a:spLocks/>
          </p:cNvSpPr>
          <p:nvPr/>
        </p:nvSpPr>
        <p:spPr>
          <a:xfrm>
            <a:off x="2133600" y="5865606"/>
            <a:ext cx="9144000" cy="5856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610B04-9859-B080-E36A-DDCCA064953F}"/>
              </a:ext>
            </a:extLst>
          </p:cNvPr>
          <p:cNvSpPr txBox="1"/>
          <p:nvPr/>
        </p:nvSpPr>
        <p:spPr>
          <a:xfrm>
            <a:off x="9146216" y="6469812"/>
            <a:ext cx="404303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b="0" i="0" u="none" strike="noStrike" dirty="0">
                <a:effectLst/>
                <a:latin typeface="Proxima Nova"/>
              </a:rPr>
              <a:t>Image by </a:t>
            </a:r>
            <a:r>
              <a:rPr lang="en-GB" sz="1600" b="0" i="0" u="none" strike="noStrike" dirty="0" err="1">
                <a:effectLst/>
                <a:latin typeface="Proxima Nova"/>
              </a:rPr>
              <a:t>lucabravo</a:t>
            </a:r>
            <a:r>
              <a:rPr lang="en-GB" sz="1600" b="0" i="0" u="none" strike="noStrike" dirty="0">
                <a:effectLst/>
                <a:latin typeface="Proxima Nova"/>
              </a:rPr>
              <a:t> on </a:t>
            </a:r>
            <a:r>
              <a:rPr lang="en-GB" sz="1600" b="0" i="0" u="none" strike="noStrike" dirty="0" err="1">
                <a:effectLst/>
                <a:latin typeface="Proxima Nova"/>
              </a:rPr>
              <a:t>Freepik</a:t>
            </a:r>
            <a:endParaRPr lang="en-US" sz="16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C7F63EF-581D-FBA9-8BF1-52DFFBA3A74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659911" y="1071563"/>
            <a:ext cx="7772400" cy="5181600"/>
          </a:xfrm>
          <a:prstGeom prst="rect">
            <a:avLst/>
          </a:prstGeom>
          <a:noFill/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B29D5D4B-1290-D2A7-8FDD-EC10609DA708}"/>
              </a:ext>
            </a:extLst>
          </p:cNvPr>
          <p:cNvSpPr txBox="1">
            <a:spLocks/>
          </p:cNvSpPr>
          <p:nvPr/>
        </p:nvSpPr>
        <p:spPr>
          <a:xfrm>
            <a:off x="836428" y="3865563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bg1"/>
                </a:solidFill>
              </a:rPr>
              <a:t>Let´s practice!</a:t>
            </a:r>
          </a:p>
        </p:txBody>
      </p:sp>
    </p:spTree>
    <p:extLst>
      <p:ext uri="{BB962C8B-B14F-4D97-AF65-F5344CB8AC3E}">
        <p14:creationId xmlns:p14="http://schemas.microsoft.com/office/powerpoint/2010/main" val="17760764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942C6-C447-6B2A-F792-28C0E9B320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UNIQ+ R COURSE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C29C8A-97C1-89BD-EF5E-9E6701A71A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585649"/>
          </a:xfrm>
        </p:spPr>
        <p:txBody>
          <a:bodyPr>
            <a:normAutofit/>
          </a:bodyPr>
          <a:lstStyle/>
          <a:p>
            <a:r>
              <a:rPr lang="en-US" dirty="0"/>
              <a:t>Monday 15</a:t>
            </a:r>
            <a:r>
              <a:rPr lang="en-US" baseline="30000" dirty="0"/>
              <a:t>th</a:t>
            </a:r>
            <a:r>
              <a:rPr lang="en-US" dirty="0"/>
              <a:t> July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2FD659F4-2226-AB3E-BD7E-31DF57F28CFE}"/>
              </a:ext>
            </a:extLst>
          </p:cNvPr>
          <p:cNvSpPr txBox="1">
            <a:spLocks/>
          </p:cNvSpPr>
          <p:nvPr/>
        </p:nvSpPr>
        <p:spPr>
          <a:xfrm>
            <a:off x="2133600" y="5865606"/>
            <a:ext cx="9144000" cy="5856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/>
              <a:t>Oxford 2024</a:t>
            </a:r>
          </a:p>
        </p:txBody>
      </p:sp>
    </p:spTree>
    <p:extLst>
      <p:ext uri="{BB962C8B-B14F-4D97-AF65-F5344CB8AC3E}">
        <p14:creationId xmlns:p14="http://schemas.microsoft.com/office/powerpoint/2010/main" val="13592615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942C6-C447-6B2A-F792-28C0E9B320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 markdown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C29C8A-97C1-89BD-EF5E-9E6701A71A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585649"/>
          </a:xfrm>
        </p:spPr>
        <p:txBody>
          <a:bodyPr>
            <a:normAutofit/>
          </a:bodyPr>
          <a:lstStyle/>
          <a:p>
            <a:r>
              <a:rPr lang="en-US" dirty="0"/>
              <a:t>Monday 15</a:t>
            </a:r>
            <a:r>
              <a:rPr lang="en-US" baseline="30000" dirty="0"/>
              <a:t>th</a:t>
            </a:r>
            <a:r>
              <a:rPr lang="en-US" dirty="0"/>
              <a:t> July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2FD659F4-2226-AB3E-BD7E-31DF57F28CFE}"/>
              </a:ext>
            </a:extLst>
          </p:cNvPr>
          <p:cNvSpPr txBox="1">
            <a:spLocks/>
          </p:cNvSpPr>
          <p:nvPr/>
        </p:nvSpPr>
        <p:spPr>
          <a:xfrm>
            <a:off x="2133600" y="5865606"/>
            <a:ext cx="9144000" cy="5856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/>
              <a:t>Oxford 2024</a:t>
            </a:r>
          </a:p>
        </p:txBody>
      </p:sp>
    </p:spTree>
    <p:extLst>
      <p:ext uri="{BB962C8B-B14F-4D97-AF65-F5344CB8AC3E}">
        <p14:creationId xmlns:p14="http://schemas.microsoft.com/office/powerpoint/2010/main" val="14926752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F660B-975C-EF06-151E-9C027A7B6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markdown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BB52FDF-F823-F816-F609-F973BA6879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Easy way to combine:</a:t>
            </a:r>
          </a:p>
          <a:p>
            <a:pPr lvl="1"/>
            <a:r>
              <a:rPr lang="en-US" sz="3200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Plain text</a:t>
            </a:r>
          </a:p>
          <a:p>
            <a:pPr lvl="1"/>
            <a:r>
              <a:rPr lang="en-US" sz="3200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Code</a:t>
            </a:r>
          </a:p>
          <a:p>
            <a:pPr lvl="1"/>
            <a:r>
              <a:rPr lang="en-US" sz="3200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Data analysis (plots &amp; tables)</a:t>
            </a:r>
          </a:p>
          <a:p>
            <a:pPr lvl="1"/>
            <a:r>
              <a:rPr lang="en-US" sz="3200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Hyperlinks</a:t>
            </a:r>
          </a:p>
          <a:p>
            <a:pPr marL="457200" lvl="1" indent="0">
              <a:buNone/>
            </a:pPr>
            <a:endParaRPr lang="en-US" sz="3200" dirty="0">
              <a:latin typeface="+mj-lt"/>
              <a:ea typeface="Yu Gothic" panose="020B0400000000000000" pitchFamily="34" charset="-128"/>
              <a:cs typeface="Courier New" panose="02070309020205020404" pitchFamily="49" charset="0"/>
            </a:endParaRPr>
          </a:p>
          <a:p>
            <a:pPr marL="227013" lvl="1" indent="-227013"/>
            <a:r>
              <a:rPr lang="en-GB" sz="2800" b="0" i="0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…into a single nicely formatted and reproducible document </a:t>
            </a:r>
            <a:endParaRPr lang="en-US" sz="3600" dirty="0">
              <a:latin typeface="+mj-lt"/>
              <a:ea typeface="Yu Gothic" panose="020B0400000000000000" pitchFamily="34" charset="-128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61605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F660B-975C-EF06-151E-9C027A7B6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markdown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BB52FDF-F823-F816-F609-F973BA6879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3600" dirty="0" err="1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Why</a:t>
            </a:r>
            <a:r>
              <a:rPr lang="es-ES" sz="3600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?</a:t>
            </a:r>
          </a:p>
          <a:p>
            <a:pPr lvl="1"/>
            <a:r>
              <a:rPr lang="en-US" sz="2800" dirty="0">
                <a:ea typeface="Yu Gothic" panose="020B0400000000000000" pitchFamily="34" charset="-128"/>
                <a:cs typeface="Courier New" panose="02070309020205020404" pitchFamily="49" charset="0"/>
              </a:rPr>
              <a:t>Transparency</a:t>
            </a:r>
          </a:p>
          <a:p>
            <a:pPr lvl="1"/>
            <a:r>
              <a:rPr lang="en-US" sz="2800" dirty="0">
                <a:ea typeface="Yu Gothic" panose="020B0400000000000000" pitchFamily="34" charset="-128"/>
                <a:cs typeface="Courier New" panose="02070309020205020404" pitchFamily="49" charset="0"/>
              </a:rPr>
              <a:t>Reproducibility (</a:t>
            </a:r>
            <a:r>
              <a:rPr lang="en-GB" sz="2800" b="0" i="0" u="none" strike="noStrike" dirty="0">
                <a:solidFill>
                  <a:srgbClr val="333333"/>
                </a:solidFill>
                <a:effectLst/>
              </a:rPr>
              <a:t>links your data with your R code)</a:t>
            </a:r>
          </a:p>
          <a:p>
            <a:pPr lvl="1"/>
            <a:r>
              <a:rPr lang="en-GB" sz="2800" b="0" i="0" u="none" strike="noStrike" dirty="0">
                <a:solidFill>
                  <a:srgbClr val="333333"/>
                </a:solidFill>
                <a:effectLst/>
              </a:rPr>
              <a:t>You can create a variety of output formats</a:t>
            </a:r>
          </a:p>
          <a:p>
            <a:pPr lvl="1"/>
            <a:r>
              <a:rPr lang="en-GB" sz="2800" dirty="0">
                <a:solidFill>
                  <a:srgbClr val="333333"/>
                </a:solidFill>
              </a:rPr>
              <a:t>Increases efficiency if something needs to be changed</a:t>
            </a:r>
            <a:endParaRPr lang="en-GB" sz="2800" b="0" i="0" u="none" strike="noStrike" dirty="0">
              <a:solidFill>
                <a:srgbClr val="333333"/>
              </a:solidFill>
              <a:effectLst/>
            </a:endParaRPr>
          </a:p>
          <a:p>
            <a:pPr lvl="1"/>
            <a:endParaRPr lang="en-US" sz="3200" dirty="0">
              <a:latin typeface="+mj-lt"/>
              <a:ea typeface="Yu Gothic" panose="020B0400000000000000" pitchFamily="34" charset="-128"/>
              <a:cs typeface="Courier New" panose="02070309020205020404" pitchFamily="49" charset="0"/>
            </a:endParaRPr>
          </a:p>
          <a:p>
            <a:pPr lvl="1"/>
            <a:endParaRPr lang="en-US" sz="3200" dirty="0">
              <a:latin typeface="+mj-lt"/>
              <a:ea typeface="Yu Gothic" panose="020B0400000000000000" pitchFamily="34" charset="-128"/>
              <a:cs typeface="Courier New" panose="02070309020205020404" pitchFamily="49" charset="0"/>
            </a:endParaRPr>
          </a:p>
          <a:p>
            <a:pPr lvl="1"/>
            <a:endParaRPr lang="en-US" sz="3200" dirty="0">
              <a:latin typeface="+mj-lt"/>
              <a:ea typeface="Yu Gothic" panose="020B0400000000000000" pitchFamily="34" charset="-128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247547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8B90C3D-4B56-E4DA-D574-437CA29438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969" y="914779"/>
            <a:ext cx="9227963" cy="557809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4F660B-975C-EF06-151E-9C027A7B6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markdown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ABDF3938-713B-B401-6E9F-BB1E35175B39}"/>
              </a:ext>
            </a:extLst>
          </p:cNvPr>
          <p:cNvSpPr txBox="1">
            <a:spLocks/>
          </p:cNvSpPr>
          <p:nvPr/>
        </p:nvSpPr>
        <p:spPr>
          <a:xfrm>
            <a:off x="3048000" y="6450002"/>
            <a:ext cx="9144000" cy="5856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600" dirty="0"/>
              <a:t>https://intro2r.com/r-markdown-</a:t>
            </a:r>
            <a:r>
              <a:rPr lang="en-US" sz="1600" dirty="0" err="1"/>
              <a:t>anatomy.html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3910684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F660B-975C-EF06-151E-9C027A7B6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markdown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ABDF3938-713B-B401-6E9F-BB1E35175B39}"/>
              </a:ext>
            </a:extLst>
          </p:cNvPr>
          <p:cNvSpPr txBox="1">
            <a:spLocks/>
          </p:cNvSpPr>
          <p:nvPr/>
        </p:nvSpPr>
        <p:spPr>
          <a:xfrm>
            <a:off x="3048000" y="6450002"/>
            <a:ext cx="9144000" cy="5856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600" dirty="0"/>
              <a:t>https://intro2r.com/r-markdown-</a:t>
            </a:r>
            <a:r>
              <a:rPr lang="en-US" sz="1600" dirty="0" err="1"/>
              <a:t>anatomy.html</a:t>
            </a:r>
            <a:endParaRPr lang="en-US" sz="1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367C9E-98DC-157B-4412-F22A40A9B439}"/>
              </a:ext>
            </a:extLst>
          </p:cNvPr>
          <p:cNvSpPr txBox="1"/>
          <p:nvPr/>
        </p:nvSpPr>
        <p:spPr>
          <a:xfrm>
            <a:off x="1668163" y="2420035"/>
            <a:ext cx="81492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https://www.rstudio.com/wp-content/uploads/2015/02/rmarkdown-cheatsheet.pdf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72182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942C6-C447-6B2A-F792-28C0E9B320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 to datasets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C29C8A-97C1-89BD-EF5E-9E6701A71A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585649"/>
          </a:xfrm>
        </p:spPr>
        <p:txBody>
          <a:bodyPr>
            <a:normAutofit/>
          </a:bodyPr>
          <a:lstStyle/>
          <a:p>
            <a:r>
              <a:rPr lang="en-US" dirty="0"/>
              <a:t>Monday 15</a:t>
            </a:r>
            <a:r>
              <a:rPr lang="en-US" baseline="30000" dirty="0"/>
              <a:t>th</a:t>
            </a:r>
            <a:r>
              <a:rPr lang="en-US" dirty="0"/>
              <a:t> July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2FD659F4-2226-AB3E-BD7E-31DF57F28CFE}"/>
              </a:ext>
            </a:extLst>
          </p:cNvPr>
          <p:cNvSpPr txBox="1">
            <a:spLocks/>
          </p:cNvSpPr>
          <p:nvPr/>
        </p:nvSpPr>
        <p:spPr>
          <a:xfrm>
            <a:off x="2133600" y="5865606"/>
            <a:ext cx="9144000" cy="5856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/>
              <a:t>Oxford 2024</a:t>
            </a:r>
          </a:p>
        </p:txBody>
      </p:sp>
    </p:spTree>
    <p:extLst>
      <p:ext uri="{BB962C8B-B14F-4D97-AF65-F5344CB8AC3E}">
        <p14:creationId xmlns:p14="http://schemas.microsoft.com/office/powerpoint/2010/main" val="120784187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DE6BA-9E55-BFBE-F57B-6BA059D71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Datasets for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9784C-C3D7-D44E-4617-D71B0680E4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>
                <a:highlight>
                  <a:srgbClr val="00FF00"/>
                </a:highlight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  <a:t>Best songs on Spotify </a:t>
            </a:r>
            <a:r>
              <a:rPr lang="en-US" dirty="0">
                <a:highlight>
                  <a:srgbClr val="00FF0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dirty="0" err="1">
                <a:highlight>
                  <a:srgbClr val="00FF0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headstart</a:t>
            </a:r>
            <a:r>
              <a:rPr lang="en-US" dirty="0">
                <a:highlight>
                  <a:srgbClr val="00FF0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r>
              <a:rPr lang="en-US" dirty="0">
                <a:highlight>
                  <a:srgbClr val="00FF00"/>
                </a:highlight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Student mental health</a:t>
            </a:r>
            <a:r>
              <a:rPr lang="en-US" dirty="0">
                <a:highlight>
                  <a:srgbClr val="00FF0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lang="en-US" dirty="0" err="1">
                <a:highlight>
                  <a:srgbClr val="00FF0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headstart</a:t>
            </a:r>
            <a:r>
              <a:rPr lang="en-US" dirty="0">
                <a:highlight>
                  <a:srgbClr val="00FF0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r>
              <a:rPr lang="en-US" dirty="0">
                <a:highlight>
                  <a:srgbClr val="00FF00"/>
                </a:highlight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Diabetes</a:t>
            </a:r>
            <a:r>
              <a:rPr lang="en-US" dirty="0">
                <a:highlight>
                  <a:srgbClr val="00FF0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lang="en-US" dirty="0" err="1">
                <a:highlight>
                  <a:srgbClr val="00FF0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headstart</a:t>
            </a:r>
            <a:r>
              <a:rPr lang="en-US" dirty="0">
                <a:highlight>
                  <a:srgbClr val="00FF0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highlight>
                  <a:srgbClr val="00FFFF"/>
                </a:highlight>
                <a:latin typeface="Calibri" panose="020F0502020204030204" pitchFamily="34" charset="0"/>
                <a:cs typeface="Calibri" panose="020F0502020204030204" pitchFamily="34" charset="0"/>
                <a:hlinkClick r:id="rId5"/>
              </a:rPr>
              <a:t>US births</a:t>
            </a:r>
            <a:endParaRPr lang="en-US" dirty="0">
              <a:highlight>
                <a:srgbClr val="00FFFF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highlight>
                  <a:srgbClr val="00FFFF"/>
                </a:highlight>
                <a:latin typeface="Calibri" panose="020F0502020204030204" pitchFamily="34" charset="0"/>
                <a:cs typeface="Calibri" panose="020F0502020204030204" pitchFamily="34" charset="0"/>
                <a:hlinkClick r:id="rId6"/>
              </a:rPr>
              <a:t>Glass Door Gender Pay</a:t>
            </a:r>
            <a:endParaRPr lang="en-US" dirty="0">
              <a:highlight>
                <a:srgbClr val="00FFFF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highlight>
                  <a:srgbClr val="00FFFF"/>
                </a:highlight>
                <a:latin typeface="Calibri" panose="020F0502020204030204" pitchFamily="34" charset="0"/>
                <a:cs typeface="Calibri" panose="020F0502020204030204" pitchFamily="34" charset="0"/>
                <a:hlinkClick r:id="rId7"/>
              </a:rPr>
              <a:t>WHO Life Expectancy</a:t>
            </a:r>
            <a:endParaRPr lang="en-US" dirty="0">
              <a:highlight>
                <a:srgbClr val="00FFFF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highlight>
                  <a:srgbClr val="FF00FF"/>
                </a:highlight>
                <a:latin typeface="Calibri" panose="020F0502020204030204" pitchFamily="34" charset="0"/>
                <a:cs typeface="Calibri" panose="020F0502020204030204" pitchFamily="34" charset="0"/>
                <a:hlinkClick r:id="rId8"/>
              </a:rPr>
              <a:t>UFO sightings </a:t>
            </a:r>
            <a:r>
              <a:rPr lang="en-US" dirty="0">
                <a:highlight>
                  <a:srgbClr val="FF00FF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(Excel file – either save as .csv in Excel an then load into R, or load the Excel file directly into R using the </a:t>
            </a:r>
            <a:r>
              <a:rPr lang="en-US" dirty="0" err="1">
                <a:highlight>
                  <a:srgbClr val="FF00FF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readxl</a:t>
            </a:r>
            <a:r>
              <a:rPr lang="en-US" dirty="0">
                <a:highlight>
                  <a:srgbClr val="FF00FF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 package)</a:t>
            </a:r>
          </a:p>
          <a:p>
            <a:r>
              <a:rPr lang="en-US" dirty="0">
                <a:highlight>
                  <a:srgbClr val="FF00FF"/>
                </a:highlight>
                <a:latin typeface="Calibri" panose="020F0502020204030204" pitchFamily="34" charset="0"/>
                <a:cs typeface="Calibri" panose="020F0502020204030204" pitchFamily="34" charset="0"/>
                <a:hlinkClick r:id="rId9"/>
              </a:rPr>
              <a:t>Bladder cancer </a:t>
            </a:r>
            <a:r>
              <a:rPr lang="en-US" dirty="0">
                <a:highlight>
                  <a:srgbClr val="FF00FF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(3 files)</a:t>
            </a:r>
          </a:p>
          <a:p>
            <a:r>
              <a:rPr lang="en-US" dirty="0">
                <a:highlight>
                  <a:srgbClr val="FF00FF"/>
                </a:highlight>
                <a:latin typeface="Calibri" panose="020F0502020204030204" pitchFamily="34" charset="0"/>
                <a:cs typeface="Calibri" panose="020F0502020204030204" pitchFamily="34" charset="0"/>
                <a:hlinkClick r:id="rId10"/>
              </a:rPr>
              <a:t>Fitbit</a:t>
            </a:r>
            <a:r>
              <a:rPr lang="en-US" dirty="0">
                <a:highlight>
                  <a:srgbClr val="FF00FF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 (2 files)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89450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942C6-C447-6B2A-F792-28C0E9B320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CONDITIONALS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C29C8A-97C1-89BD-EF5E-9E6701A71A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585649"/>
          </a:xfrm>
        </p:spPr>
        <p:txBody>
          <a:bodyPr>
            <a:normAutofit/>
          </a:bodyPr>
          <a:lstStyle/>
          <a:p>
            <a:r>
              <a:rPr lang="en-US" dirty="0"/>
              <a:t>Thursday 8</a:t>
            </a:r>
            <a:r>
              <a:rPr lang="en-US" baseline="30000" dirty="0"/>
              <a:t>th</a:t>
            </a:r>
            <a:r>
              <a:rPr lang="en-US" dirty="0"/>
              <a:t> July</a:t>
            </a:r>
          </a:p>
        </p:txBody>
      </p:sp>
    </p:spTree>
    <p:extLst>
      <p:ext uri="{BB962C8B-B14F-4D97-AF65-F5344CB8AC3E}">
        <p14:creationId xmlns:p14="http://schemas.microsoft.com/office/powerpoint/2010/main" val="11260200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F660B-975C-EF06-151E-9C027A7B6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Conditionals: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D913976-6DAB-4116-82E7-37C962B029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Useful when you do not want to execute one statement after another but to have control over the flow of execution also. </a:t>
            </a:r>
          </a:p>
          <a:p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Determine if a specified condition is met (or not) then direct subsequent analysis or action depending on the result</a:t>
            </a:r>
          </a:p>
          <a:p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There are basic conditionals and syntax in R</a:t>
            </a:r>
          </a:p>
          <a:p>
            <a:pPr lvl="1"/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if </a:t>
            </a:r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  <a:sym typeface="Wingdings" pitchFamily="2" charset="2"/>
              </a:rPr>
              <a:t></a:t>
            </a:r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 if (condition) statement</a:t>
            </a:r>
          </a:p>
          <a:p>
            <a:pPr lvl="1"/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If…else  </a:t>
            </a:r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  <a:sym typeface="Wingdings" pitchFamily="2" charset="2"/>
              </a:rPr>
              <a:t> if (condition) statement 1 else statement 2</a:t>
            </a:r>
          </a:p>
          <a:p>
            <a:pPr lvl="1"/>
            <a:r>
              <a:rPr lang="en-US" dirty="0" err="1">
                <a:latin typeface="+mj-lt"/>
                <a:ea typeface="Yu Gothic" panose="020B0400000000000000" pitchFamily="34" charset="-128"/>
                <a:cs typeface="Courier New" panose="02070309020205020404" pitchFamily="49" charset="0"/>
                <a:sym typeface="Wingdings" pitchFamily="2" charset="2"/>
              </a:rPr>
              <a:t>ifelse</a:t>
            </a:r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  <a:sym typeface="Wingdings" pitchFamily="2" charset="2"/>
              </a:rPr>
              <a:t>  </a:t>
            </a:r>
            <a:r>
              <a:rPr lang="en-US" dirty="0" err="1">
                <a:latin typeface="+mj-lt"/>
                <a:ea typeface="Yu Gothic" panose="020B0400000000000000" pitchFamily="34" charset="-128"/>
                <a:cs typeface="Courier New" panose="02070309020205020404" pitchFamily="49" charset="0"/>
                <a:sym typeface="Wingdings" pitchFamily="2" charset="2"/>
              </a:rPr>
              <a:t>ifelse</a:t>
            </a:r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  <a:sym typeface="Wingdings" pitchFamily="2" charset="2"/>
              </a:rPr>
              <a:t> (condition, yes, no)</a:t>
            </a:r>
          </a:p>
        </p:txBody>
      </p:sp>
    </p:spTree>
    <p:extLst>
      <p:ext uri="{BB962C8B-B14F-4D97-AF65-F5344CB8AC3E}">
        <p14:creationId xmlns:p14="http://schemas.microsoft.com/office/powerpoint/2010/main" val="10737000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F660B-975C-EF06-151E-9C027A7B6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Conditionals: if statements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D913976-6DAB-4116-82E7-37C962B029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11070265" cy="5166438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20000"/>
              </a:lnSpc>
            </a:pPr>
            <a:r>
              <a:rPr lang="en-US" sz="2400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If produces a logical value from the condition and carries out the next statement only when the value becomes TRUE. </a:t>
            </a:r>
          </a:p>
          <a:p>
            <a:r>
              <a:rPr lang="en-US" sz="2400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If statements are a Boolean expression followed by a single or multiple statements.</a:t>
            </a:r>
          </a:p>
          <a:p>
            <a:r>
              <a:rPr lang="en-US" sz="2400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Condition: any expression that evaluates TRUE or FALSE. </a:t>
            </a:r>
          </a:p>
          <a:p>
            <a:endParaRPr lang="en-US" sz="2000" dirty="0">
              <a:latin typeface="+mj-lt"/>
              <a:ea typeface="Yu Gothic" panose="020B0400000000000000" pitchFamily="34" charset="-128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000" dirty="0">
              <a:latin typeface="+mj-lt"/>
              <a:ea typeface="Yu Gothic" panose="020B0400000000000000" pitchFamily="34" charset="-128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if (condition) {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	do something	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}	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								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x = 6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if (x &gt; 4) {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print(“Number higher than 4”)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latin typeface="+mj-lt"/>
              <a:ea typeface="Yu Gothic" panose="020B0400000000000000" pitchFamily="34" charset="-128"/>
              <a:cs typeface="Courier New" panose="02070309020205020404" pitchFamily="49" charset="0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0CBEA45-EEBB-938E-8C1E-04492ABEE35C}"/>
              </a:ext>
            </a:extLst>
          </p:cNvPr>
          <p:cNvCxnSpPr>
            <a:cxnSpLocks/>
          </p:cNvCxnSpPr>
          <p:nvPr/>
        </p:nvCxnSpPr>
        <p:spPr>
          <a:xfrm>
            <a:off x="7934547" y="3527240"/>
            <a:ext cx="0" cy="3810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Diamond 8">
            <a:extLst>
              <a:ext uri="{FF2B5EF4-FFF2-40B4-BE49-F238E27FC236}">
                <a16:creationId xmlns:a16="http://schemas.microsoft.com/office/drawing/2014/main" id="{110890A1-6613-D367-B91F-D5731B60164C}"/>
              </a:ext>
            </a:extLst>
          </p:cNvPr>
          <p:cNvSpPr/>
          <p:nvPr/>
        </p:nvSpPr>
        <p:spPr>
          <a:xfrm>
            <a:off x="6929659" y="3989202"/>
            <a:ext cx="2009775" cy="476250"/>
          </a:xfrm>
          <a:prstGeom prst="diamond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condition</a:t>
            </a:r>
          </a:p>
        </p:txBody>
      </p:sp>
      <p:sp>
        <p:nvSpPr>
          <p:cNvPr id="10" name="Bent Up Arrow 9">
            <a:extLst>
              <a:ext uri="{FF2B5EF4-FFF2-40B4-BE49-F238E27FC236}">
                <a16:creationId xmlns:a16="http://schemas.microsoft.com/office/drawing/2014/main" id="{419FECCD-BA7B-8C83-CE26-F6BF9CF8387A}"/>
              </a:ext>
            </a:extLst>
          </p:cNvPr>
          <p:cNvSpPr/>
          <p:nvPr/>
        </p:nvSpPr>
        <p:spPr>
          <a:xfrm rot="10800000" flipH="1">
            <a:off x="9068022" y="4255901"/>
            <a:ext cx="142867" cy="715953"/>
          </a:xfrm>
          <a:prstGeom prst="bentUp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42386B1-510C-1177-305C-6F33E763C779}"/>
              </a:ext>
            </a:extLst>
          </p:cNvPr>
          <p:cNvSpPr/>
          <p:nvPr/>
        </p:nvSpPr>
        <p:spPr>
          <a:xfrm>
            <a:off x="8486989" y="5033351"/>
            <a:ext cx="1447800" cy="40005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statement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B9088D7-C119-CA8A-C714-6995DA8BB469}"/>
              </a:ext>
            </a:extLst>
          </p:cNvPr>
          <p:cNvCxnSpPr>
            <a:cxnSpLocks/>
          </p:cNvCxnSpPr>
          <p:nvPr/>
        </p:nvCxnSpPr>
        <p:spPr>
          <a:xfrm>
            <a:off x="7953596" y="4590855"/>
            <a:ext cx="0" cy="188349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Bent Up Arrow 12">
            <a:extLst>
              <a:ext uri="{FF2B5EF4-FFF2-40B4-BE49-F238E27FC236}">
                <a16:creationId xmlns:a16="http://schemas.microsoft.com/office/drawing/2014/main" id="{30D5D96B-C922-EBAB-18A1-ADB5C8E6C175}"/>
              </a:ext>
            </a:extLst>
          </p:cNvPr>
          <p:cNvSpPr/>
          <p:nvPr/>
        </p:nvSpPr>
        <p:spPr>
          <a:xfrm rot="16200000" flipH="1">
            <a:off x="8579884" y="5013935"/>
            <a:ext cx="147616" cy="1114401"/>
          </a:xfrm>
          <a:prstGeom prst="bentUp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E6890BC-175C-44F0-DF72-9F0BC4D4F996}"/>
              </a:ext>
            </a:extLst>
          </p:cNvPr>
          <p:cNvSpPr txBox="1"/>
          <p:nvPr/>
        </p:nvSpPr>
        <p:spPr>
          <a:xfrm>
            <a:off x="9256215" y="4461545"/>
            <a:ext cx="6785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TRUE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BE81C1-E81F-8242-1FD8-2653C61104CF}"/>
              </a:ext>
            </a:extLst>
          </p:cNvPr>
          <p:cNvSpPr txBox="1"/>
          <p:nvPr/>
        </p:nvSpPr>
        <p:spPr>
          <a:xfrm>
            <a:off x="8239144" y="3546680"/>
            <a:ext cx="56137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latin typeface="Nyala" panose="02000504070300020003" pitchFamily="2" charset="0"/>
                <a:cs typeface="KufiStandardGK" pitchFamily="2" charset="-78"/>
              </a:rPr>
              <a:t>?</a:t>
            </a:r>
            <a:endParaRPr lang="en-US" sz="2800" dirty="0">
              <a:latin typeface="Nyala" panose="02000504070300020003" pitchFamily="2" charset="0"/>
              <a:cs typeface="KufiStandardGK" pitchFamily="2" charset="-78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08F3BA-4F8A-EC16-1868-07E60AB3B284}"/>
              </a:ext>
            </a:extLst>
          </p:cNvPr>
          <p:cNvSpPr txBox="1"/>
          <p:nvPr/>
        </p:nvSpPr>
        <p:spPr>
          <a:xfrm>
            <a:off x="6010376" y="4023733"/>
            <a:ext cx="873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x &gt; 4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F64F62E-53C2-55C6-0844-FED79429CF61}"/>
              </a:ext>
            </a:extLst>
          </p:cNvPr>
          <p:cNvSpPr txBox="1"/>
          <p:nvPr/>
        </p:nvSpPr>
        <p:spPr>
          <a:xfrm>
            <a:off x="6626695" y="6452920"/>
            <a:ext cx="29395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Number higher than 4</a:t>
            </a:r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C878205-EB3A-C04C-2FE8-FF3882097773}"/>
              </a:ext>
            </a:extLst>
          </p:cNvPr>
          <p:cNvSpPr/>
          <p:nvPr/>
        </p:nvSpPr>
        <p:spPr>
          <a:xfrm>
            <a:off x="8168012" y="4986310"/>
            <a:ext cx="3811899" cy="450714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print(“Number higher than 4”)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003459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3" grpId="0" animBg="1"/>
      <p:bldP spid="3" grpId="0"/>
      <p:bldP spid="5" grpId="0"/>
      <p:bldP spid="7" grpId="0"/>
      <p:bldP spid="17" grpId="0"/>
      <p:bldP spid="1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916DE73-25F0-81B8-DA63-B28A9A95AEFA}"/>
              </a:ext>
            </a:extLst>
          </p:cNvPr>
          <p:cNvSpPr/>
          <p:nvPr/>
        </p:nvSpPr>
        <p:spPr>
          <a:xfrm>
            <a:off x="838201" y="3124677"/>
            <a:ext cx="10515599" cy="558788"/>
          </a:xfrm>
          <a:prstGeom prst="rect">
            <a:avLst/>
          </a:prstGeom>
          <a:solidFill>
            <a:srgbClr val="FF0000">
              <a:alpha val="31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A12BD51-56C9-474B-0647-0F5ACF3716D7}"/>
              </a:ext>
            </a:extLst>
          </p:cNvPr>
          <p:cNvSpPr/>
          <p:nvPr/>
        </p:nvSpPr>
        <p:spPr>
          <a:xfrm>
            <a:off x="838201" y="2566365"/>
            <a:ext cx="10515599" cy="558788"/>
          </a:xfrm>
          <a:prstGeom prst="rect">
            <a:avLst/>
          </a:prstGeom>
          <a:solidFill>
            <a:schemeClr val="accent6">
              <a:lumMod val="40000"/>
              <a:lumOff val="60000"/>
              <a:alpha val="31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4F660B-975C-EF06-151E-9C027A7B6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Conditionals: if…else statements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D913976-6DAB-4116-82E7-37C962B029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1029950" cy="4486275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20000"/>
              </a:lnSpc>
            </a:pPr>
            <a:r>
              <a:rPr lang="en-US" sz="2400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If statements are followed by an optional ”else” statement that gets executed when the Boolean expression becomes false. </a:t>
            </a:r>
          </a:p>
          <a:p>
            <a:pPr marL="0" indent="0">
              <a:buNone/>
            </a:pPr>
            <a:endParaRPr lang="en-US" sz="2000" dirty="0">
              <a:latin typeface="+mj-lt"/>
              <a:ea typeface="Yu Gothic" panose="020B0400000000000000" pitchFamily="34" charset="-128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if (condition) {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	do something					      </a:t>
            </a:r>
            <a:r>
              <a:rPr lang="en-US" sz="2000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if condition is true, this happens (TRUE branch)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} else {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	do something else 	   			     </a:t>
            </a:r>
            <a:r>
              <a:rPr lang="en-US" sz="2000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if condition is false, this happens (FALSE branch)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2000" dirty="0">
              <a:latin typeface="Courier New" panose="02070309020205020404" pitchFamily="49" charset="0"/>
              <a:ea typeface="Yu Gothic" panose="020B0400000000000000" pitchFamily="34" charset="-128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x = 6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if (x &gt; 8) {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   print(“Number higher than 8”)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}else{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   print(“Number lower than 8”)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latin typeface="+mj-lt"/>
              <a:ea typeface="Yu Gothic" panose="020B0400000000000000" pitchFamily="34" charset="-128"/>
              <a:cs typeface="Courier New" panose="02070309020205020404" pitchFamily="49" charset="0"/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637B66B-7851-08DF-582D-6E795964AD96}"/>
              </a:ext>
            </a:extLst>
          </p:cNvPr>
          <p:cNvCxnSpPr>
            <a:cxnSpLocks/>
          </p:cNvCxnSpPr>
          <p:nvPr/>
        </p:nvCxnSpPr>
        <p:spPr>
          <a:xfrm>
            <a:off x="8591550" y="3795712"/>
            <a:ext cx="0" cy="3810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Diamond 11">
            <a:extLst>
              <a:ext uri="{FF2B5EF4-FFF2-40B4-BE49-F238E27FC236}">
                <a16:creationId xmlns:a16="http://schemas.microsoft.com/office/drawing/2014/main" id="{6BDA872C-47AC-BAEA-33EE-12723AC735EC}"/>
              </a:ext>
            </a:extLst>
          </p:cNvPr>
          <p:cNvSpPr/>
          <p:nvPr/>
        </p:nvSpPr>
        <p:spPr>
          <a:xfrm>
            <a:off x="7586662" y="4257674"/>
            <a:ext cx="2009775" cy="476250"/>
          </a:xfrm>
          <a:prstGeom prst="diamond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condition</a:t>
            </a:r>
          </a:p>
        </p:txBody>
      </p:sp>
      <p:sp>
        <p:nvSpPr>
          <p:cNvPr id="13" name="Bent Up Arrow 12">
            <a:extLst>
              <a:ext uri="{FF2B5EF4-FFF2-40B4-BE49-F238E27FC236}">
                <a16:creationId xmlns:a16="http://schemas.microsoft.com/office/drawing/2014/main" id="{36F554AE-5E74-BF0C-01F7-95752B8D0575}"/>
              </a:ext>
            </a:extLst>
          </p:cNvPr>
          <p:cNvSpPr/>
          <p:nvPr/>
        </p:nvSpPr>
        <p:spPr>
          <a:xfrm rot="10800000" flipH="1">
            <a:off x="9725025" y="4524374"/>
            <a:ext cx="142870" cy="642938"/>
          </a:xfrm>
          <a:prstGeom prst="bentUp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DBE1425-D17B-3907-C7C6-4DD1CBB67A82}"/>
              </a:ext>
            </a:extLst>
          </p:cNvPr>
          <p:cNvSpPr/>
          <p:nvPr/>
        </p:nvSpPr>
        <p:spPr>
          <a:xfrm>
            <a:off x="9001125" y="5240327"/>
            <a:ext cx="1447800" cy="40005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statement A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A98140B-6F69-D447-150A-BA2522DAB661}"/>
              </a:ext>
            </a:extLst>
          </p:cNvPr>
          <p:cNvCxnSpPr>
            <a:cxnSpLocks/>
          </p:cNvCxnSpPr>
          <p:nvPr/>
        </p:nvCxnSpPr>
        <p:spPr>
          <a:xfrm>
            <a:off x="8610599" y="4859327"/>
            <a:ext cx="0" cy="188349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Bent Up Arrow 16">
            <a:extLst>
              <a:ext uri="{FF2B5EF4-FFF2-40B4-BE49-F238E27FC236}">
                <a16:creationId xmlns:a16="http://schemas.microsoft.com/office/drawing/2014/main" id="{BD1A03BD-F221-A08F-E8C1-F1944D3B2E1D}"/>
              </a:ext>
            </a:extLst>
          </p:cNvPr>
          <p:cNvSpPr/>
          <p:nvPr/>
        </p:nvSpPr>
        <p:spPr>
          <a:xfrm rot="16200000" flipH="1">
            <a:off x="9236887" y="5282407"/>
            <a:ext cx="147616" cy="1114401"/>
          </a:xfrm>
          <a:prstGeom prst="bentUp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Bent Up Arrow 17">
            <a:extLst>
              <a:ext uri="{FF2B5EF4-FFF2-40B4-BE49-F238E27FC236}">
                <a16:creationId xmlns:a16="http://schemas.microsoft.com/office/drawing/2014/main" id="{5A688E33-7708-F3C4-1018-5AE84DE51681}"/>
              </a:ext>
            </a:extLst>
          </p:cNvPr>
          <p:cNvSpPr/>
          <p:nvPr/>
        </p:nvSpPr>
        <p:spPr>
          <a:xfrm rot="10800000">
            <a:off x="7323754" y="4557711"/>
            <a:ext cx="112393" cy="642938"/>
          </a:xfrm>
          <a:prstGeom prst="bentUp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F059D3-2151-D036-6EC5-21D0BD8AEF26}"/>
              </a:ext>
            </a:extLst>
          </p:cNvPr>
          <p:cNvSpPr/>
          <p:nvPr/>
        </p:nvSpPr>
        <p:spPr>
          <a:xfrm>
            <a:off x="6656050" y="5255418"/>
            <a:ext cx="1447800" cy="40005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statement B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833DBB3-07FA-015F-23EB-8327ED14ED4A}"/>
              </a:ext>
            </a:extLst>
          </p:cNvPr>
          <p:cNvSpPr txBox="1"/>
          <p:nvPr/>
        </p:nvSpPr>
        <p:spPr>
          <a:xfrm>
            <a:off x="6604998" y="4585811"/>
            <a:ext cx="7263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FALSE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0594C0B-EB05-D736-EF70-52DB0A8A4BCA}"/>
              </a:ext>
            </a:extLst>
          </p:cNvPr>
          <p:cNvSpPr txBox="1"/>
          <p:nvPr/>
        </p:nvSpPr>
        <p:spPr>
          <a:xfrm>
            <a:off x="9867895" y="4622198"/>
            <a:ext cx="681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TRUE</a:t>
            </a:r>
          </a:p>
        </p:txBody>
      </p:sp>
      <p:sp>
        <p:nvSpPr>
          <p:cNvPr id="24" name="Bent Up Arrow 23">
            <a:extLst>
              <a:ext uri="{FF2B5EF4-FFF2-40B4-BE49-F238E27FC236}">
                <a16:creationId xmlns:a16="http://schemas.microsoft.com/office/drawing/2014/main" id="{E5A1C96B-C5F1-BE14-CE24-21A205F8B961}"/>
              </a:ext>
            </a:extLst>
          </p:cNvPr>
          <p:cNvSpPr/>
          <p:nvPr/>
        </p:nvSpPr>
        <p:spPr>
          <a:xfrm rot="16200000" flipH="1" flipV="1">
            <a:off x="7820662" y="5268249"/>
            <a:ext cx="150791" cy="1143290"/>
          </a:xfrm>
          <a:prstGeom prst="bentUp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3761792-19BF-CB0B-7197-59AEDF625B7B}"/>
              </a:ext>
            </a:extLst>
          </p:cNvPr>
          <p:cNvSpPr txBox="1"/>
          <p:nvPr/>
        </p:nvSpPr>
        <p:spPr>
          <a:xfrm>
            <a:off x="8969896" y="3798332"/>
            <a:ext cx="56137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latin typeface="Nyala" panose="02000504070300020003" pitchFamily="2" charset="0"/>
                <a:cs typeface="KufiStandardGK" pitchFamily="2" charset="-78"/>
              </a:rPr>
              <a:t>?</a:t>
            </a:r>
            <a:endParaRPr lang="en-US" sz="2800" dirty="0">
              <a:latin typeface="Nyala" panose="02000504070300020003" pitchFamily="2" charset="0"/>
              <a:cs typeface="KufiStandardGK" pitchFamily="2" charset="-7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71F9F4C-1A7F-8F00-4110-CDD729B76071}"/>
              </a:ext>
            </a:extLst>
          </p:cNvPr>
          <p:cNvSpPr txBox="1"/>
          <p:nvPr/>
        </p:nvSpPr>
        <p:spPr>
          <a:xfrm>
            <a:off x="9348631" y="3978170"/>
            <a:ext cx="873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x &gt; 8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9200932-68EC-B727-CA93-69E7DE268DC7}"/>
              </a:ext>
            </a:extLst>
          </p:cNvPr>
          <p:cNvSpPr/>
          <p:nvPr/>
        </p:nvSpPr>
        <p:spPr>
          <a:xfrm>
            <a:off x="8753494" y="5222351"/>
            <a:ext cx="3039435" cy="450714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print(“Number higher than 8”)</a:t>
            </a:r>
            <a:endParaRPr lang="en-US" sz="12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2769E39-8BB9-D0C6-E869-AA28EC1E460C}"/>
              </a:ext>
            </a:extLst>
          </p:cNvPr>
          <p:cNvSpPr/>
          <p:nvPr/>
        </p:nvSpPr>
        <p:spPr>
          <a:xfrm>
            <a:off x="5419721" y="5228750"/>
            <a:ext cx="3039435" cy="450714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print(“Number lower than 8”)</a:t>
            </a:r>
            <a:endParaRPr lang="en-US" sz="12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1D42903-DE4B-307D-8BA4-0892040FAA25}"/>
              </a:ext>
            </a:extLst>
          </p:cNvPr>
          <p:cNvSpPr/>
          <p:nvPr/>
        </p:nvSpPr>
        <p:spPr>
          <a:xfrm>
            <a:off x="5278091" y="3795712"/>
            <a:ext cx="3238238" cy="2947114"/>
          </a:xfrm>
          <a:prstGeom prst="rect">
            <a:avLst/>
          </a:prstGeom>
          <a:solidFill>
            <a:srgbClr val="FF0000">
              <a:alpha val="14000"/>
            </a:srgbClr>
          </a:solidFill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063854D-42CF-A8D0-8D07-B47BDA8391BF}"/>
              </a:ext>
            </a:extLst>
          </p:cNvPr>
          <p:cNvSpPr txBox="1"/>
          <p:nvPr/>
        </p:nvSpPr>
        <p:spPr>
          <a:xfrm>
            <a:off x="5255975" y="6359643"/>
            <a:ext cx="26980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else block (FALSE BRANCH)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06EEF74-D198-80A3-5480-9C7620CE1C98}"/>
              </a:ext>
            </a:extLst>
          </p:cNvPr>
          <p:cNvSpPr/>
          <p:nvPr/>
        </p:nvSpPr>
        <p:spPr>
          <a:xfrm>
            <a:off x="8705133" y="3775498"/>
            <a:ext cx="3238238" cy="2947114"/>
          </a:xfrm>
          <a:prstGeom prst="rect">
            <a:avLst/>
          </a:prstGeom>
          <a:solidFill>
            <a:schemeClr val="accent6">
              <a:lumMod val="40000"/>
              <a:lumOff val="60000"/>
              <a:alpha val="33000"/>
            </a:schemeClr>
          </a:solidFill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5666649-0B59-D037-DDE5-D26623F7A419}"/>
              </a:ext>
            </a:extLst>
          </p:cNvPr>
          <p:cNvSpPr txBox="1"/>
          <p:nvPr/>
        </p:nvSpPr>
        <p:spPr>
          <a:xfrm>
            <a:off x="9586961" y="6349319"/>
            <a:ext cx="24080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If block (TRUE BRANCH)</a:t>
            </a:r>
          </a:p>
        </p:txBody>
      </p:sp>
    </p:spTree>
    <p:extLst>
      <p:ext uri="{BB962C8B-B14F-4D97-AF65-F5344CB8AC3E}">
        <p14:creationId xmlns:p14="http://schemas.microsoft.com/office/powerpoint/2010/main" val="1657383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7" grpId="0" animBg="1"/>
      <p:bldP spid="18" grpId="0" animBg="1"/>
      <p:bldP spid="19" grpId="0" animBg="1"/>
      <p:bldP spid="21" grpId="0"/>
      <p:bldP spid="22" grpId="0"/>
      <p:bldP spid="24" grpId="0" animBg="1"/>
      <p:bldP spid="3" grpId="0"/>
      <p:bldP spid="3" grpId="1"/>
      <p:bldP spid="3" grpId="2"/>
      <p:bldP spid="3" grpId="3"/>
      <p:bldP spid="8" grpId="0"/>
      <p:bldP spid="8" grpId="1"/>
      <p:bldP spid="9" grpId="0" animBg="1"/>
      <p:bldP spid="9" grpId="1" animBg="1"/>
      <p:bldP spid="11" grpId="0" animBg="1"/>
      <p:bldP spid="11" grpId="1" animBg="1"/>
      <p:bldP spid="16" grpId="0" animBg="1"/>
      <p:bldP spid="23" grpId="0"/>
      <p:bldP spid="25" grpId="0" animBg="1"/>
      <p:bldP spid="2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EA25C7B1-3362-A6D8-1C0A-2CCAFB6D0789}"/>
              </a:ext>
            </a:extLst>
          </p:cNvPr>
          <p:cNvSpPr/>
          <p:nvPr/>
        </p:nvSpPr>
        <p:spPr>
          <a:xfrm>
            <a:off x="838200" y="3033708"/>
            <a:ext cx="10515599" cy="666747"/>
          </a:xfrm>
          <a:prstGeom prst="rect">
            <a:avLst/>
          </a:prstGeom>
          <a:solidFill>
            <a:schemeClr val="accent2">
              <a:lumMod val="60000"/>
              <a:lumOff val="40000"/>
              <a:alpha val="31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6D7813-CD3C-5ABC-EF63-25C54BF65E41}"/>
              </a:ext>
            </a:extLst>
          </p:cNvPr>
          <p:cNvSpPr/>
          <p:nvPr/>
        </p:nvSpPr>
        <p:spPr>
          <a:xfrm>
            <a:off x="838200" y="2366961"/>
            <a:ext cx="10515599" cy="666747"/>
          </a:xfrm>
          <a:prstGeom prst="rect">
            <a:avLst/>
          </a:prstGeom>
          <a:solidFill>
            <a:schemeClr val="accent1">
              <a:alpha val="31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7E8B4D8-2535-BA77-85D7-EAD54DF9F978}"/>
              </a:ext>
            </a:extLst>
          </p:cNvPr>
          <p:cNvSpPr/>
          <p:nvPr/>
        </p:nvSpPr>
        <p:spPr>
          <a:xfrm>
            <a:off x="838200" y="1690688"/>
            <a:ext cx="10515599" cy="666747"/>
          </a:xfrm>
          <a:prstGeom prst="rect">
            <a:avLst/>
          </a:prstGeom>
          <a:solidFill>
            <a:schemeClr val="accent6">
              <a:lumMod val="40000"/>
              <a:lumOff val="60000"/>
              <a:alpha val="31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4F660B-975C-EF06-151E-9C027A7B6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Conditionals: chained conditionals (else if)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D913976-6DAB-4116-82E7-37C962B029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2" y="1514471"/>
            <a:ext cx="10515600" cy="5718780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endParaRPr lang="en-US" sz="2600" dirty="0">
              <a:latin typeface="+mj-lt"/>
              <a:ea typeface="Yu Gothic" panose="020B0400000000000000" pitchFamily="34" charset="-128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if (condition A is TRUE) {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	do something (statement A)		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} else if (condition B is TRUE) {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	do something else (statement B)	   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} else {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	do something else (statement C)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2600" dirty="0">
              <a:latin typeface="Courier New" panose="02070309020205020404" pitchFamily="49" charset="0"/>
              <a:ea typeface="Yu Gothic" panose="020B0400000000000000" pitchFamily="34" charset="-128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x = 0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if (x &gt; 0) {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   print(“Positive number”)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}else if (x &lt; 0){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   print(“Negative number”)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} else {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   print(“Zero”)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2000" dirty="0">
              <a:latin typeface="Courier New" panose="02070309020205020404" pitchFamily="49" charset="0"/>
              <a:ea typeface="Yu Gothic" panose="020B0400000000000000" pitchFamily="34" charset="-128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latin typeface="+mj-lt"/>
              <a:ea typeface="Yu Gothic" panose="020B0400000000000000" pitchFamily="34" charset="-128"/>
              <a:cs typeface="Courier New" panose="020703090202050204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250AF4F-66A8-F3AD-D427-3C05A794B4A8}"/>
              </a:ext>
            </a:extLst>
          </p:cNvPr>
          <p:cNvSpPr txBox="1"/>
          <p:nvPr/>
        </p:nvSpPr>
        <p:spPr>
          <a:xfrm>
            <a:off x="6896102" y="2692431"/>
            <a:ext cx="4558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New condition to test if previous one was false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E303CF3-FEE0-79FB-C284-337131322C0A}"/>
              </a:ext>
            </a:extLst>
          </p:cNvPr>
          <p:cNvSpPr txBox="1"/>
          <p:nvPr/>
        </p:nvSpPr>
        <p:spPr>
          <a:xfrm>
            <a:off x="6795262" y="2016158"/>
            <a:ext cx="46660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If first condition is true, statement A is executed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5B5B6B9-11B9-A227-BD5D-D1E1107B527E}"/>
              </a:ext>
            </a:extLst>
          </p:cNvPr>
          <p:cNvSpPr txBox="1"/>
          <p:nvPr/>
        </p:nvSpPr>
        <p:spPr>
          <a:xfrm>
            <a:off x="6644773" y="3135453"/>
            <a:ext cx="48165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False branch. </a:t>
            </a:r>
          </a:p>
          <a:p>
            <a:r>
              <a:rPr lang="en-US" dirty="0"/>
              <a:t>Executed if none of the conditions above are true</a:t>
            </a:r>
          </a:p>
        </p:txBody>
      </p:sp>
    </p:spTree>
    <p:extLst>
      <p:ext uri="{BB962C8B-B14F-4D97-AF65-F5344CB8AC3E}">
        <p14:creationId xmlns:p14="http://schemas.microsoft.com/office/powerpoint/2010/main" val="24825697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EA25C7B1-3362-A6D8-1C0A-2CCAFB6D0789}"/>
              </a:ext>
            </a:extLst>
          </p:cNvPr>
          <p:cNvSpPr/>
          <p:nvPr/>
        </p:nvSpPr>
        <p:spPr>
          <a:xfrm>
            <a:off x="838199" y="3209925"/>
            <a:ext cx="5408156" cy="666747"/>
          </a:xfrm>
          <a:prstGeom prst="rect">
            <a:avLst/>
          </a:prstGeom>
          <a:solidFill>
            <a:schemeClr val="accent2">
              <a:lumMod val="60000"/>
              <a:lumOff val="40000"/>
              <a:alpha val="31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6D7813-CD3C-5ABC-EF63-25C54BF65E41}"/>
              </a:ext>
            </a:extLst>
          </p:cNvPr>
          <p:cNvSpPr/>
          <p:nvPr/>
        </p:nvSpPr>
        <p:spPr>
          <a:xfrm>
            <a:off x="838199" y="2543178"/>
            <a:ext cx="5408156" cy="666747"/>
          </a:xfrm>
          <a:prstGeom prst="rect">
            <a:avLst/>
          </a:prstGeom>
          <a:solidFill>
            <a:schemeClr val="accent1">
              <a:alpha val="31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7E8B4D8-2535-BA77-85D7-EAD54DF9F978}"/>
              </a:ext>
            </a:extLst>
          </p:cNvPr>
          <p:cNvSpPr/>
          <p:nvPr/>
        </p:nvSpPr>
        <p:spPr>
          <a:xfrm>
            <a:off x="838199" y="1866905"/>
            <a:ext cx="5408156" cy="666747"/>
          </a:xfrm>
          <a:prstGeom prst="rect">
            <a:avLst/>
          </a:prstGeom>
          <a:solidFill>
            <a:schemeClr val="accent6">
              <a:lumMod val="40000"/>
              <a:lumOff val="60000"/>
              <a:alpha val="31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4F660B-975C-EF06-151E-9C027A7B6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Conditionals: chained conditionals (else if)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D913976-6DAB-4116-82E7-37C962B029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43553"/>
            <a:ext cx="10515601" cy="5551726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endParaRPr lang="en-US" sz="2600" dirty="0">
              <a:latin typeface="+mj-lt"/>
              <a:ea typeface="Yu Gothic" panose="020B0400000000000000" pitchFamily="34" charset="-128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if (condition A is TRUE) {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	do something (statement A)	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} else if (condition B is TRUE) {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	do something else (statement B)	   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} else {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	do something else (statement C)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400" dirty="0">
              <a:latin typeface="Courier New" panose="02070309020205020404" pitchFamily="49" charset="0"/>
              <a:ea typeface="Yu Gothic" panose="020B0400000000000000" pitchFamily="34" charset="-128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x = 0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if (x &gt; 0) {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   print(“Positive number”)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}else if (x &lt; 0){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   print(“Negative number”)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} else {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   print(“Zero”)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2000" dirty="0">
              <a:latin typeface="Courier New" panose="02070309020205020404" pitchFamily="49" charset="0"/>
              <a:ea typeface="Yu Gothic" panose="020B0400000000000000" pitchFamily="34" charset="-128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latin typeface="+mj-lt"/>
              <a:ea typeface="Yu Gothic" panose="020B0400000000000000" pitchFamily="34" charset="-128"/>
              <a:cs typeface="Courier New" panose="02070309020205020404" pitchFamily="49" charset="0"/>
            </a:endParaRP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4013B389-5C6F-F010-E27B-3BC91039B773}"/>
              </a:ext>
            </a:extLst>
          </p:cNvPr>
          <p:cNvCxnSpPr>
            <a:cxnSpLocks/>
          </p:cNvCxnSpPr>
          <p:nvPr/>
        </p:nvCxnSpPr>
        <p:spPr>
          <a:xfrm>
            <a:off x="7790296" y="1414769"/>
            <a:ext cx="0" cy="3810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Diamond 4">
            <a:extLst>
              <a:ext uri="{FF2B5EF4-FFF2-40B4-BE49-F238E27FC236}">
                <a16:creationId xmlns:a16="http://schemas.microsoft.com/office/drawing/2014/main" id="{D58B56E6-19A1-34FE-3BB0-A2CD5695975C}"/>
              </a:ext>
            </a:extLst>
          </p:cNvPr>
          <p:cNvSpPr/>
          <p:nvPr/>
        </p:nvSpPr>
        <p:spPr>
          <a:xfrm>
            <a:off x="6785408" y="1876731"/>
            <a:ext cx="2009775" cy="476250"/>
          </a:xfrm>
          <a:prstGeom prst="diamond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Condition A</a:t>
            </a:r>
          </a:p>
        </p:txBody>
      </p:sp>
      <p:sp>
        <p:nvSpPr>
          <p:cNvPr id="7" name="Bent Up Arrow 6">
            <a:extLst>
              <a:ext uri="{FF2B5EF4-FFF2-40B4-BE49-F238E27FC236}">
                <a16:creationId xmlns:a16="http://schemas.microsoft.com/office/drawing/2014/main" id="{EAA53509-6CFF-BCBF-5902-BDA178EE994B}"/>
              </a:ext>
            </a:extLst>
          </p:cNvPr>
          <p:cNvSpPr/>
          <p:nvPr/>
        </p:nvSpPr>
        <p:spPr>
          <a:xfrm rot="10800000" flipH="1">
            <a:off x="8938382" y="2137446"/>
            <a:ext cx="2758318" cy="95811"/>
          </a:xfrm>
          <a:prstGeom prst="bentUp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058A256-3459-91E0-C674-5FF74B279E40}"/>
              </a:ext>
            </a:extLst>
          </p:cNvPr>
          <p:cNvSpPr/>
          <p:nvPr/>
        </p:nvSpPr>
        <p:spPr>
          <a:xfrm>
            <a:off x="10632029" y="2303501"/>
            <a:ext cx="1447800" cy="40005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statement 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A27A010-499B-8917-A6D2-67B4AF6224EA}"/>
              </a:ext>
            </a:extLst>
          </p:cNvPr>
          <p:cNvSpPr/>
          <p:nvPr/>
        </p:nvSpPr>
        <p:spPr>
          <a:xfrm>
            <a:off x="10111169" y="3338073"/>
            <a:ext cx="1447800" cy="40005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statement B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A5CB3DC-1A2B-CB31-D824-DCBB2B2A7417}"/>
              </a:ext>
            </a:extLst>
          </p:cNvPr>
          <p:cNvSpPr txBox="1"/>
          <p:nvPr/>
        </p:nvSpPr>
        <p:spPr>
          <a:xfrm>
            <a:off x="9733693" y="1942110"/>
            <a:ext cx="681597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TRUE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C8AC3F1-3BFF-E057-EA23-8765D47DD3F2}"/>
              </a:ext>
            </a:extLst>
          </p:cNvPr>
          <p:cNvCxnSpPr>
            <a:cxnSpLocks/>
          </p:cNvCxnSpPr>
          <p:nvPr/>
        </p:nvCxnSpPr>
        <p:spPr>
          <a:xfrm>
            <a:off x="8909953" y="3538098"/>
            <a:ext cx="1110347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Diamond 25">
            <a:extLst>
              <a:ext uri="{FF2B5EF4-FFF2-40B4-BE49-F238E27FC236}">
                <a16:creationId xmlns:a16="http://schemas.microsoft.com/office/drawing/2014/main" id="{6CE88AA1-0594-12CD-1558-59808BDA7358}"/>
              </a:ext>
            </a:extLst>
          </p:cNvPr>
          <p:cNvSpPr/>
          <p:nvPr/>
        </p:nvSpPr>
        <p:spPr>
          <a:xfrm>
            <a:off x="6782614" y="3301529"/>
            <a:ext cx="2009775" cy="492283"/>
          </a:xfrm>
          <a:prstGeom prst="diamond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Condition B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0F6F9DB-21E7-6287-5BCB-ABC55DAF9ECF}"/>
              </a:ext>
            </a:extLst>
          </p:cNvPr>
          <p:cNvCxnSpPr>
            <a:cxnSpLocks/>
          </p:cNvCxnSpPr>
          <p:nvPr/>
        </p:nvCxnSpPr>
        <p:spPr>
          <a:xfrm>
            <a:off x="7787501" y="2503526"/>
            <a:ext cx="2794" cy="70639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61D39FB3-6F20-9B5E-2C94-A81541196FF5}"/>
              </a:ext>
            </a:extLst>
          </p:cNvPr>
          <p:cNvSpPr txBox="1"/>
          <p:nvPr/>
        </p:nvSpPr>
        <p:spPr>
          <a:xfrm>
            <a:off x="7424324" y="2610171"/>
            <a:ext cx="726353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FALSE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7356807D-AAC8-B671-229E-1D83359CD09D}"/>
              </a:ext>
            </a:extLst>
          </p:cNvPr>
          <p:cNvCxnSpPr>
            <a:cxnSpLocks/>
          </p:cNvCxnSpPr>
          <p:nvPr/>
        </p:nvCxnSpPr>
        <p:spPr>
          <a:xfrm>
            <a:off x="7787501" y="3911435"/>
            <a:ext cx="2794" cy="70639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C43B96D0-49E4-541A-293E-EF20C7A2CD70}"/>
              </a:ext>
            </a:extLst>
          </p:cNvPr>
          <p:cNvSpPr txBox="1"/>
          <p:nvPr/>
        </p:nvSpPr>
        <p:spPr>
          <a:xfrm>
            <a:off x="7424324" y="4018080"/>
            <a:ext cx="726353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FALSE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90850F0-6AFF-7805-B03C-67AB30A56AFB}"/>
              </a:ext>
            </a:extLst>
          </p:cNvPr>
          <p:cNvSpPr txBox="1"/>
          <p:nvPr/>
        </p:nvSpPr>
        <p:spPr>
          <a:xfrm>
            <a:off x="9064453" y="3353432"/>
            <a:ext cx="681597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TRUE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16E20E4-F9A7-EEE5-A8E3-B03B2EF84EE1}"/>
              </a:ext>
            </a:extLst>
          </p:cNvPr>
          <p:cNvSpPr/>
          <p:nvPr/>
        </p:nvSpPr>
        <p:spPr>
          <a:xfrm>
            <a:off x="7174302" y="4702846"/>
            <a:ext cx="1447800" cy="40005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statement C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D8D58B86-5EEF-C2F1-D28D-26FB60E9FC46}"/>
              </a:ext>
            </a:extLst>
          </p:cNvPr>
          <p:cNvCxnSpPr>
            <a:cxnSpLocks/>
          </p:cNvCxnSpPr>
          <p:nvPr/>
        </p:nvCxnSpPr>
        <p:spPr>
          <a:xfrm>
            <a:off x="7784706" y="5177499"/>
            <a:ext cx="2794" cy="146851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7BA86CB0-C78E-8039-1117-E82A6E6B4A6B}"/>
              </a:ext>
            </a:extLst>
          </p:cNvPr>
          <p:cNvCxnSpPr>
            <a:cxnSpLocks/>
          </p:cNvCxnSpPr>
          <p:nvPr/>
        </p:nvCxnSpPr>
        <p:spPr>
          <a:xfrm>
            <a:off x="11696700" y="2672472"/>
            <a:ext cx="0" cy="32125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27640A4F-DDCD-CB6F-C882-12B9CFB2D5F1}"/>
              </a:ext>
            </a:extLst>
          </p:cNvPr>
          <p:cNvCxnSpPr>
            <a:cxnSpLocks/>
          </p:cNvCxnSpPr>
          <p:nvPr/>
        </p:nvCxnSpPr>
        <p:spPr>
          <a:xfrm>
            <a:off x="10835069" y="3713239"/>
            <a:ext cx="0" cy="217175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92B7C8A7-6FFC-1FD8-970D-CA72F3D60905}"/>
              </a:ext>
            </a:extLst>
          </p:cNvPr>
          <p:cNvCxnSpPr>
            <a:cxnSpLocks/>
          </p:cNvCxnSpPr>
          <p:nvPr/>
        </p:nvCxnSpPr>
        <p:spPr>
          <a:xfrm flipH="1">
            <a:off x="7784706" y="5878580"/>
            <a:ext cx="3926177" cy="1282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0054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8" grpId="0" animBg="1"/>
      <p:bldP spid="10" grpId="0" animBg="1"/>
      <p:bldP spid="5" grpId="0" animBg="1"/>
      <p:bldP spid="7" grpId="0" animBg="1"/>
      <p:bldP spid="14" grpId="0" animBg="1"/>
      <p:bldP spid="18" grpId="0" animBg="1"/>
      <p:bldP spid="21" grpId="0" animBg="1"/>
      <p:bldP spid="26" grpId="0" animBg="1"/>
      <p:bldP spid="20" grpId="0" animBg="1"/>
      <p:bldP spid="31" grpId="0" animBg="1"/>
      <p:bldP spid="33" grpId="0" animBg="1"/>
      <p:bldP spid="3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F660B-975C-EF06-151E-9C027A7B6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Conditionals: </a:t>
            </a:r>
            <a:r>
              <a:rPr lang="en-US" dirty="0" err="1"/>
              <a:t>ifelse</a:t>
            </a:r>
            <a:r>
              <a:rPr lang="en-US" dirty="0"/>
              <a:t>() function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BB52FDF-F823-F816-F609-F973BA6879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Conditional statements are not vector operations, they deal only with a single value.</a:t>
            </a:r>
          </a:p>
          <a:p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If we pass the if statement to a vector it will generate a warning.</a:t>
            </a:r>
          </a:p>
          <a:p>
            <a:r>
              <a:rPr lang="en-US" dirty="0" err="1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ifelse</a:t>
            </a:r>
            <a:r>
              <a:rPr lang="en-US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() </a:t>
            </a:r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function checks the condition for every element of a vector and selects elements from the specified vector depending upon the result</a:t>
            </a:r>
          </a:p>
          <a:p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Syntax:</a:t>
            </a:r>
          </a:p>
          <a:p>
            <a:pPr marL="457200" lvl="1" indent="0">
              <a:buNone/>
            </a:pPr>
            <a:r>
              <a:rPr lang="en-US" dirty="0" err="1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ifelse</a:t>
            </a:r>
            <a:r>
              <a:rPr lang="en-US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(condition, </a:t>
            </a:r>
            <a:r>
              <a:rPr lang="en-US" dirty="0" err="1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TrueBranch</a:t>
            </a:r>
            <a:r>
              <a:rPr lang="en-US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, </a:t>
            </a:r>
            <a:r>
              <a:rPr lang="en-US" dirty="0" err="1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FalseBranch</a:t>
            </a:r>
            <a:r>
              <a:rPr lang="en-US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7089107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1308</Words>
  <Application>Microsoft Macintosh PowerPoint</Application>
  <PresentationFormat>Widescreen</PresentationFormat>
  <Paragraphs>268</Paragraphs>
  <Slides>29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40" baseType="lpstr">
      <vt:lpstr>Aptos</vt:lpstr>
      <vt:lpstr>Aptos Display</vt:lpstr>
      <vt:lpstr>Arial</vt:lpstr>
      <vt:lpstr>Calibri</vt:lpstr>
      <vt:lpstr>Courier New</vt:lpstr>
      <vt:lpstr>Helvetica Neue</vt:lpstr>
      <vt:lpstr>Nyala</vt:lpstr>
      <vt:lpstr>Proxima Nova</vt:lpstr>
      <vt:lpstr>Segoe UI</vt:lpstr>
      <vt:lpstr>SSP Local</vt:lpstr>
      <vt:lpstr>Office Theme</vt:lpstr>
      <vt:lpstr>UNIQ+ R COURSE</vt:lpstr>
      <vt:lpstr>PowerPoint Presentation</vt:lpstr>
      <vt:lpstr>CONDITIONALS</vt:lpstr>
      <vt:lpstr>Conditionals:</vt:lpstr>
      <vt:lpstr>Conditionals: if statements</vt:lpstr>
      <vt:lpstr>Conditionals: if…else statements</vt:lpstr>
      <vt:lpstr>Conditionals: chained conditionals (else if)</vt:lpstr>
      <vt:lpstr>Conditionals: chained conditionals (else if)</vt:lpstr>
      <vt:lpstr>Conditionals: ifelse() function</vt:lpstr>
      <vt:lpstr>Let´s practice!</vt:lpstr>
      <vt:lpstr>LOOPS</vt:lpstr>
      <vt:lpstr>Loops</vt:lpstr>
      <vt:lpstr>Loops: for-loops</vt:lpstr>
      <vt:lpstr>Loops: for-loops</vt:lpstr>
      <vt:lpstr>Loops: while-loops</vt:lpstr>
      <vt:lpstr>Loops: while-loops</vt:lpstr>
      <vt:lpstr>Let´s practice!</vt:lpstr>
      <vt:lpstr>FUNCTIONS</vt:lpstr>
      <vt:lpstr>Functions</vt:lpstr>
      <vt:lpstr>Loop functions</vt:lpstr>
      <vt:lpstr>Let´s practice!</vt:lpstr>
      <vt:lpstr>UNIQ+ R COURSE</vt:lpstr>
      <vt:lpstr>R markdown</vt:lpstr>
      <vt:lpstr>R markdown</vt:lpstr>
      <vt:lpstr>R markdown</vt:lpstr>
      <vt:lpstr>R markdown</vt:lpstr>
      <vt:lpstr>R markdown</vt:lpstr>
      <vt:lpstr>Intro to datasets</vt:lpstr>
      <vt:lpstr>Datasets for project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UNIQ+ R COURSE</dc:title>
  <dc:creator>Beatriz Gamez Molina</dc:creator>
  <cp:lastModifiedBy>Beatriz Gamez Molina</cp:lastModifiedBy>
  <cp:revision>3</cp:revision>
  <dcterms:created xsi:type="dcterms:W3CDTF">2024-07-01T17:56:03Z</dcterms:created>
  <dcterms:modified xsi:type="dcterms:W3CDTF">2024-07-01T18:04:01Z</dcterms:modified>
</cp:coreProperties>
</file>

<file path=docProps/thumbnail.jpeg>
</file>